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313" r:id="rId2"/>
    <p:sldId id="310" r:id="rId3"/>
    <p:sldId id="263" r:id="rId4"/>
    <p:sldId id="354" r:id="rId5"/>
    <p:sldId id="272" r:id="rId6"/>
    <p:sldId id="289" r:id="rId7"/>
    <p:sldId id="286" r:id="rId8"/>
    <p:sldId id="355" r:id="rId9"/>
    <p:sldId id="275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514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orient="horz" pos="472" userDrawn="1">
          <p15:clr>
            <a:srgbClr val="A4A3A4"/>
          </p15:clr>
        </p15:guide>
        <p15:guide id="5" orient="horz" pos="410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974"/>
    <a:srgbClr val="929292"/>
    <a:srgbClr val="2626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8" autoAdjust="0"/>
    <p:restoredTop sz="91725" autoAdjust="0"/>
  </p:normalViewPr>
  <p:slideViewPr>
    <p:cSldViewPr snapToGrid="0" showGuides="1">
      <p:cViewPr varScale="1">
        <p:scale>
          <a:sx n="113" d="100"/>
          <a:sy n="113" d="100"/>
        </p:scale>
        <p:origin x="488" y="184"/>
      </p:cViewPr>
      <p:guideLst>
        <p:guide pos="192"/>
        <p:guide pos="7514"/>
        <p:guide orient="horz" pos="432"/>
        <p:guide orient="horz" pos="472"/>
        <p:guide orient="horz" pos="410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29EFD-07A2-412A-91E1-F07F47F13CD8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321E1-4C73-49B5-8D4E-183154237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71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封面页的主图可以按照您的需求，点击鼠标右键→更改图片进行更改。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如用于答辩，可将授课人改为答辩人。将电话和邮箱改为指导老师和您的班级信息。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09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右侧文字中部左端对齐，您可以放心输入您需要的文本。如果太长，会自动缩小字号。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07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右侧文字中部左端对齐，您可以放心输入您需要的文本。如果太长，会自动缩小字号。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6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本页有动画设置，每一个要点概念可以单击后再出现。便于您对于重点概念进行逐条讲解。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08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本页有动画设置，每一个要点概念可以单击后再出现。便于您对于重点概念进行逐条讲解。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26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28A75B5C-4B84-4928-A441-2F1DFB3A7514}"/>
              </a:ext>
            </a:extLst>
          </p:cNvPr>
          <p:cNvSpPr/>
          <p:nvPr userDrawn="1"/>
        </p:nvSpPr>
        <p:spPr>
          <a:xfrm>
            <a:off x="-38704" y="-21771"/>
            <a:ext cx="12269408" cy="690154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EFD2827-E8F9-4591-A924-561159DF2D99}"/>
              </a:ext>
            </a:extLst>
          </p:cNvPr>
          <p:cNvSpPr/>
          <p:nvPr userDrawn="1"/>
        </p:nvSpPr>
        <p:spPr>
          <a:xfrm>
            <a:off x="5187302" y="97657"/>
            <a:ext cx="6755496" cy="6870367"/>
          </a:xfrm>
          <a:custGeom>
            <a:avLst/>
            <a:gdLst>
              <a:gd name="connsiteX0" fmla="*/ 1450098 w 6755496"/>
              <a:gd name="connsiteY0" fmla="*/ 0 h 6870367"/>
              <a:gd name="connsiteX1" fmla="*/ 6755496 w 6755496"/>
              <a:gd name="connsiteY1" fmla="*/ 0 h 6870367"/>
              <a:gd name="connsiteX2" fmla="*/ 6742352 w 6755496"/>
              <a:gd name="connsiteY2" fmla="*/ 6870367 h 6870367"/>
              <a:gd name="connsiteX3" fmla="*/ 0 w 6755496"/>
              <a:gd name="connsiteY3" fmla="*/ 6870367 h 687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5496" h="6870367">
                <a:moveTo>
                  <a:pt x="1450098" y="0"/>
                </a:moveTo>
                <a:lnTo>
                  <a:pt x="6755496" y="0"/>
                </a:lnTo>
                <a:lnTo>
                  <a:pt x="6742352" y="6870367"/>
                </a:lnTo>
                <a:lnTo>
                  <a:pt x="0" y="6870367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solidFill>
              <a:schemeClr val="accent1"/>
            </a:solidFill>
          </a:ln>
          <a:effectLst>
            <a:outerShdw blurRad="1778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0DF3EF7-5C6F-4E29-9014-A7EE768549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517" y="1762128"/>
            <a:ext cx="5534025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4572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6" name="文本占位符 62">
            <a:extLst>
              <a:ext uri="{FF2B5EF4-FFF2-40B4-BE49-F238E27FC236}">
                <a16:creationId xmlns:a16="http://schemas.microsoft.com/office/drawing/2014/main" id="{64EDCB67-348E-44E6-AFBD-9BA73892D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19" y="4660900"/>
            <a:ext cx="375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20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Telephone number here</a:t>
            </a:r>
            <a:endParaRPr lang="zh-CN" altLang="en-US" sz="20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文本占位符 62">
            <a:extLst>
              <a:ext uri="{FF2B5EF4-FFF2-40B4-BE49-F238E27FC236}">
                <a16:creationId xmlns:a16="http://schemas.microsoft.com/office/drawing/2014/main" id="{6E60352A-5170-4D70-9F34-AAE9551C8D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219" y="5049013"/>
            <a:ext cx="375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228600" indent="0"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20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Email address here</a:t>
            </a:r>
            <a:endParaRPr lang="zh-CN" altLang="en-US" sz="20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文本占位符 56">
            <a:extLst>
              <a:ext uri="{FF2B5EF4-FFF2-40B4-BE49-F238E27FC236}">
                <a16:creationId xmlns:a16="http://schemas.microsoft.com/office/drawing/2014/main" id="{B37DFFC8-398F-4600-9C60-E30E5E05C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8764" y="3573138"/>
            <a:ext cx="1665036" cy="424732"/>
          </a:xfrm>
          <a:custGeom>
            <a:avLst/>
            <a:gdLst>
              <a:gd name="connsiteX0" fmla="*/ 0 w 3341436"/>
              <a:gd name="connsiteY0" fmla="*/ 246809 h 493620"/>
              <a:gd name="connsiteX1" fmla="*/ 0 w 3341436"/>
              <a:gd name="connsiteY1" fmla="*/ 246810 h 493620"/>
              <a:gd name="connsiteX2" fmla="*/ 0 w 3341436"/>
              <a:gd name="connsiteY2" fmla="*/ 246810 h 493620"/>
              <a:gd name="connsiteX3" fmla="*/ 246810 w 3341436"/>
              <a:gd name="connsiteY3" fmla="*/ 0 h 493620"/>
              <a:gd name="connsiteX4" fmla="*/ 3107326 w 3341436"/>
              <a:gd name="connsiteY4" fmla="*/ 0 h 493620"/>
              <a:gd name="connsiteX5" fmla="*/ 3334741 w 3341436"/>
              <a:gd name="connsiteY5" fmla="*/ 150741 h 493620"/>
              <a:gd name="connsiteX6" fmla="*/ 3341436 w 3341436"/>
              <a:gd name="connsiteY6" fmla="*/ 183905 h 493620"/>
              <a:gd name="connsiteX7" fmla="*/ 3341436 w 3341436"/>
              <a:gd name="connsiteY7" fmla="*/ 309710 h 493620"/>
              <a:gd name="connsiteX8" fmla="*/ 3334740 w 3341436"/>
              <a:gd name="connsiteY8" fmla="*/ 342880 h 493620"/>
              <a:gd name="connsiteX9" fmla="*/ 3107325 w 3341436"/>
              <a:gd name="connsiteY9" fmla="*/ 493620 h 493620"/>
              <a:gd name="connsiteX10" fmla="*/ 246810 w 3341436"/>
              <a:gd name="connsiteY10" fmla="*/ 493619 h 493620"/>
              <a:gd name="connsiteX11" fmla="*/ 19396 w 3341436"/>
              <a:gd name="connsiteY11" fmla="*/ 342879 h 493620"/>
              <a:gd name="connsiteX12" fmla="*/ 0 w 3341436"/>
              <a:gd name="connsiteY12" fmla="*/ 246810 h 493620"/>
              <a:gd name="connsiteX13" fmla="*/ 19396 w 3341436"/>
              <a:gd name="connsiteY13" fmla="*/ 150741 h 493620"/>
              <a:gd name="connsiteX14" fmla="*/ 246810 w 3341436"/>
              <a:gd name="connsiteY14" fmla="*/ 0 h 49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436" h="493620">
                <a:moveTo>
                  <a:pt x="0" y="246809"/>
                </a:moveTo>
                <a:lnTo>
                  <a:pt x="0" y="246810"/>
                </a:lnTo>
                <a:lnTo>
                  <a:pt x="0" y="246810"/>
                </a:lnTo>
                <a:close/>
                <a:moveTo>
                  <a:pt x="246810" y="0"/>
                </a:moveTo>
                <a:lnTo>
                  <a:pt x="3107326" y="0"/>
                </a:lnTo>
                <a:cubicBezTo>
                  <a:pt x="3209558" y="0"/>
                  <a:pt x="3297273" y="62157"/>
                  <a:pt x="3334741" y="150741"/>
                </a:cubicBezTo>
                <a:lnTo>
                  <a:pt x="3341436" y="183905"/>
                </a:lnTo>
                <a:lnTo>
                  <a:pt x="3341436" y="309710"/>
                </a:lnTo>
                <a:lnTo>
                  <a:pt x="3334740" y="342880"/>
                </a:lnTo>
                <a:cubicBezTo>
                  <a:pt x="3297272" y="431463"/>
                  <a:pt x="3209557" y="493620"/>
                  <a:pt x="3107325" y="493620"/>
                </a:cubicBezTo>
                <a:lnTo>
                  <a:pt x="246810" y="493619"/>
                </a:lnTo>
                <a:cubicBezTo>
                  <a:pt x="144578" y="493619"/>
                  <a:pt x="56864" y="431462"/>
                  <a:pt x="19396" y="342879"/>
                </a:cubicBezTo>
                <a:lnTo>
                  <a:pt x="0" y="246810"/>
                </a:lnTo>
                <a:lnTo>
                  <a:pt x="19396" y="150741"/>
                </a:lnTo>
                <a:cubicBezTo>
                  <a:pt x="56864" y="62157"/>
                  <a:pt x="144578" y="0"/>
                  <a:pt x="24681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216000" rIns="108000" anchor="ctr" anchorCtr="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D4335F7C-3E71-4E85-B1EA-F75D38111F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2600" y="6332665"/>
            <a:ext cx="4762495" cy="48101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9A02440-C397-4FE2-96AB-A579AFCE4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" b="28624"/>
          <a:stretch/>
        </p:blipFill>
        <p:spPr>
          <a:xfrm>
            <a:off x="5329667" y="113473"/>
            <a:ext cx="6557533" cy="6780621"/>
          </a:xfrm>
          <a:custGeom>
            <a:avLst/>
            <a:gdLst>
              <a:gd name="connsiteX0" fmla="*/ 1448280 w 6758628"/>
              <a:gd name="connsiteY0" fmla="*/ 0 h 6858000"/>
              <a:gd name="connsiteX1" fmla="*/ 6758628 w 6758628"/>
              <a:gd name="connsiteY1" fmla="*/ 0 h 6858000"/>
              <a:gd name="connsiteX2" fmla="*/ 6754666 w 6758628"/>
              <a:gd name="connsiteY2" fmla="*/ 6858000 h 6858000"/>
              <a:gd name="connsiteX3" fmla="*/ 0 w 67586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8628" h="6858000">
                <a:moveTo>
                  <a:pt x="1448280" y="0"/>
                </a:moveTo>
                <a:lnTo>
                  <a:pt x="6758628" y="0"/>
                </a:lnTo>
                <a:lnTo>
                  <a:pt x="6754666" y="6858000"/>
                </a:lnTo>
                <a:lnTo>
                  <a:pt x="0" y="6858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4D50F95-F87C-49C1-A5EA-D54C0CAF61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57"/>
            <a:ext cx="2440432" cy="102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95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F8F8400-5808-4918-852A-58C61859BCB9}"/>
              </a:ext>
            </a:extLst>
          </p:cNvPr>
          <p:cNvSpPr/>
          <p:nvPr userDrawn="1"/>
        </p:nvSpPr>
        <p:spPr>
          <a:xfrm>
            <a:off x="-38704" y="-21771"/>
            <a:ext cx="12269408" cy="690154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5D87505-870B-4FB5-B4B0-EFE7CF46F5B0}"/>
              </a:ext>
            </a:extLst>
          </p:cNvPr>
          <p:cNvSpPr/>
          <p:nvPr/>
        </p:nvSpPr>
        <p:spPr>
          <a:xfrm>
            <a:off x="-164507" y="-107950"/>
            <a:ext cx="6260507" cy="7073900"/>
          </a:xfrm>
          <a:custGeom>
            <a:avLst/>
            <a:gdLst>
              <a:gd name="connsiteX0" fmla="*/ 0 w 6069432"/>
              <a:gd name="connsiteY0" fmla="*/ 0 h 6858000"/>
              <a:gd name="connsiteX1" fmla="*/ 4876286 w 6069432"/>
              <a:gd name="connsiteY1" fmla="*/ 0 h 6858000"/>
              <a:gd name="connsiteX2" fmla="*/ 4970806 w 6069432"/>
              <a:gd name="connsiteY2" fmla="*/ 120278 h 6858000"/>
              <a:gd name="connsiteX3" fmla="*/ 6069432 w 6069432"/>
              <a:gd name="connsiteY3" fmla="*/ 3429000 h 6858000"/>
              <a:gd name="connsiteX4" fmla="*/ 4970806 w 6069432"/>
              <a:gd name="connsiteY4" fmla="*/ 6737721 h 6858000"/>
              <a:gd name="connsiteX5" fmla="*/ 4876285 w 6069432"/>
              <a:gd name="connsiteY5" fmla="*/ 6858000 h 6858000"/>
              <a:gd name="connsiteX6" fmla="*/ 0 w 60694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9432" h="6858000">
                <a:moveTo>
                  <a:pt x="0" y="0"/>
                </a:moveTo>
                <a:lnTo>
                  <a:pt x="4876286" y="0"/>
                </a:lnTo>
                <a:lnTo>
                  <a:pt x="4970806" y="120278"/>
                </a:lnTo>
                <a:cubicBezTo>
                  <a:pt x="5660814" y="1042928"/>
                  <a:pt x="6069432" y="2188245"/>
                  <a:pt x="6069432" y="3429000"/>
                </a:cubicBezTo>
                <a:cubicBezTo>
                  <a:pt x="6069432" y="4669755"/>
                  <a:pt x="5660814" y="5815072"/>
                  <a:pt x="4970806" y="6737721"/>
                </a:cubicBezTo>
                <a:lnTo>
                  <a:pt x="487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7DC89F5-B200-41E3-B13D-5F882EFFAE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4329" y="1293184"/>
            <a:ext cx="5426076" cy="16215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2" name="文本占位符 59">
            <a:extLst>
              <a:ext uri="{FF2B5EF4-FFF2-40B4-BE49-F238E27FC236}">
                <a16:creationId xmlns:a16="http://schemas.microsoft.com/office/drawing/2014/main" id="{1755D38E-1626-40A6-AB00-3AEA470991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4329" y="3245233"/>
            <a:ext cx="1816488" cy="493991"/>
          </a:xfrm>
          <a:prstGeom prst="rect">
            <a:avLst/>
          </a:prstGeom>
          <a:solidFill>
            <a:schemeClr val="accent1"/>
          </a:solidFill>
        </p:spPr>
        <p:txBody>
          <a:bodyPr anchor="ctr" anchorCtr="1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  <p:pic>
        <p:nvPicPr>
          <p:cNvPr id="11" name="图片 10" descr="图片包含 树, 户外, 草, 植物&#10;&#10;描述已自动生成">
            <a:extLst>
              <a:ext uri="{FF2B5EF4-FFF2-40B4-BE49-F238E27FC236}">
                <a16:creationId xmlns:a16="http://schemas.microsoft.com/office/drawing/2014/main" id="{909C8390-5D51-4E99-8ACE-372FC2613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1" b="316"/>
          <a:stretch>
            <a:fillRect/>
          </a:stretch>
        </p:blipFill>
        <p:spPr>
          <a:xfrm>
            <a:off x="21081" y="0"/>
            <a:ext cx="5665158" cy="6858000"/>
          </a:xfrm>
          <a:custGeom>
            <a:avLst/>
            <a:gdLst>
              <a:gd name="connsiteX0" fmla="*/ 0 w 5665158"/>
              <a:gd name="connsiteY0" fmla="*/ 0 h 6858000"/>
              <a:gd name="connsiteX1" fmla="*/ 4348135 w 5665158"/>
              <a:gd name="connsiteY1" fmla="*/ 0 h 6858000"/>
              <a:gd name="connsiteX2" fmla="*/ 4465145 w 5665158"/>
              <a:gd name="connsiteY2" fmla="*/ 133062 h 6858000"/>
              <a:gd name="connsiteX3" fmla="*/ 5638697 w 5665158"/>
              <a:gd name="connsiteY3" fmla="*/ 2904918 h 6858000"/>
              <a:gd name="connsiteX4" fmla="*/ 5665158 w 5665158"/>
              <a:gd name="connsiteY4" fmla="*/ 3428967 h 6858000"/>
              <a:gd name="connsiteX5" fmla="*/ 5665158 w 5665158"/>
              <a:gd name="connsiteY5" fmla="*/ 3429033 h 6858000"/>
              <a:gd name="connsiteX6" fmla="*/ 5638697 w 5665158"/>
              <a:gd name="connsiteY6" fmla="*/ 3953082 h 6858000"/>
              <a:gd name="connsiteX7" fmla="*/ 4465145 w 5665158"/>
              <a:gd name="connsiteY7" fmla="*/ 6724940 h 6858000"/>
              <a:gd name="connsiteX8" fmla="*/ 4348136 w 5665158"/>
              <a:gd name="connsiteY8" fmla="*/ 6858000 h 6858000"/>
              <a:gd name="connsiteX9" fmla="*/ 0 w 566515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158" h="6858000">
                <a:moveTo>
                  <a:pt x="0" y="0"/>
                </a:moveTo>
                <a:lnTo>
                  <a:pt x="4348135" y="0"/>
                </a:lnTo>
                <a:lnTo>
                  <a:pt x="4465145" y="133062"/>
                </a:lnTo>
                <a:cubicBezTo>
                  <a:pt x="5108486" y="898539"/>
                  <a:pt x="5532060" y="1854882"/>
                  <a:pt x="5638697" y="2904918"/>
                </a:cubicBezTo>
                <a:lnTo>
                  <a:pt x="5665158" y="3428967"/>
                </a:lnTo>
                <a:lnTo>
                  <a:pt x="5665158" y="3429033"/>
                </a:lnTo>
                <a:lnTo>
                  <a:pt x="5638697" y="3953082"/>
                </a:lnTo>
                <a:cubicBezTo>
                  <a:pt x="5532060" y="5003120"/>
                  <a:pt x="5108486" y="5959462"/>
                  <a:pt x="4465145" y="6724940"/>
                </a:cubicBezTo>
                <a:lnTo>
                  <a:pt x="43481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5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2">
            <a:extLst>
              <a:ext uri="{FF2B5EF4-FFF2-40B4-BE49-F238E27FC236}">
                <a16:creationId xmlns:a16="http://schemas.microsoft.com/office/drawing/2014/main" id="{41CFF9EC-59AA-4B54-8C89-1A656D1B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946FDB5-AA3A-46BD-9DB0-87AD6D7C4F3C}" type="datetime1">
              <a:rPr lang="en-US" altLang="zh-CN" smtClean="0"/>
              <a:t>4/19/24</a:t>
            </a:fld>
            <a:endParaRPr lang="en-US" dirty="0"/>
          </a:p>
        </p:txBody>
      </p:sp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BB567FE4-2100-4251-892A-62D4E92A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BF77995-661B-4C36-AB8D-D1BEA2F80520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3A2975A-7B71-45F7-BB9B-AA8373B73C45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概念出示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371579F-7133-472D-8C76-1A47CFDD9D86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多图排版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7163ACA-9444-42BD-AAF0-8794D6F6D040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2395BE0-573B-407D-AC2F-4863BD373373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D19AC28-87AE-4D13-BFBC-C6EE7580EEE2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B334F6D-1571-496B-9FCE-E723EEDA60DC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2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Date Placeholder 2">
            <a:extLst>
              <a:ext uri="{FF2B5EF4-FFF2-40B4-BE49-F238E27FC236}">
                <a16:creationId xmlns:a16="http://schemas.microsoft.com/office/drawing/2014/main" id="{F2BB1511-8DC7-4547-9DA3-4BB19BC1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C946E8A-AF96-447D-A58A-31C9A2D70903}" type="datetime1">
              <a:rPr lang="en-US" altLang="zh-CN" smtClean="0"/>
              <a:t>4/19/24</a:t>
            </a:fld>
            <a:endParaRPr lang="en-US" dirty="0"/>
          </a:p>
        </p:txBody>
      </p:sp>
      <p:sp>
        <p:nvSpPr>
          <p:cNvPr id="117" name="Slide Number Placeholder 4">
            <a:extLst>
              <a:ext uri="{FF2B5EF4-FFF2-40B4-BE49-F238E27FC236}">
                <a16:creationId xmlns:a16="http://schemas.microsoft.com/office/drawing/2014/main" id="{A9185B17-B581-44DB-BBD3-D429821B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73CC711-1DE3-499B-80F2-C9150C426FAE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9781248-9D69-4064-AD08-0BB90E6FBFC5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E25F1F4-1AD2-47EC-AC40-5D5F8A783C47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E24ADD-5364-4DE7-8C8F-3CB052D6549C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BEAE2B-F28D-4B8C-A5EC-D356B766A66F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多图排版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4FEAFE-67EE-46FC-A7DB-7B48D6A5411B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E39714-83E3-4166-ABBF-552FA963BD02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79530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4/19/24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4DB9FC6-2EDB-4634-B89B-F9FB3FC363D3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E0A04A-B45B-4AA3-8563-EB93B58E9CCD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14A8C2-8C4C-48CE-81FF-D16F9539605E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36EDAE-E97D-4E92-BDEC-9AF4BC388A46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9EEDF9-918A-4B4B-8E99-5EE9ADA76D96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57226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4/19/24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53DE28F-83C5-4F7D-8FC1-0CEF2E8482B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207803" y="1266623"/>
            <a:ext cx="9754710" cy="328930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DE116D-5CA0-4FFD-A645-879B6A898B8D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A2A3ED-75DB-4C51-825D-7FE5B7F3BB7E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EC9CEE-E8F5-466E-A6B5-29853CA6418E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E95009-D7E5-4D1D-B641-A3C78EE4DDEB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7FB567-E5CE-4AB3-8DDF-454F3B674DE5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5162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93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13733"/>
            <a:ext cx="10759925" cy="393193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A3D5CC9-88C1-464B-8ACA-4D49CBEE96D7}"/>
              </a:ext>
            </a:extLst>
          </p:cNvPr>
          <p:cNvGrpSpPr/>
          <p:nvPr userDrawn="1"/>
        </p:nvGrpSpPr>
        <p:grpSpPr>
          <a:xfrm>
            <a:off x="5569672" y="6214991"/>
            <a:ext cx="1052654" cy="108000"/>
            <a:chOff x="10467218" y="6126091"/>
            <a:chExt cx="1052654" cy="108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5837231-1412-4E85-8281-21FDC54A82D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342ABBD-145F-4EEF-834B-70EB3B6F2741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0FE3F2C-9A90-434B-B71E-8C0ACD654187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B6998A6-FD4A-43A5-A8B3-38E477093EC1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ABDDD5E-2A7E-4F3E-9C16-1516AAAC21B7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6D5E3C6-E640-45B7-9EDF-BD60898BB9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798" y="196507"/>
            <a:ext cx="11582400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386805D4-397B-437D-A3D2-E3FF918C56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14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5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23565"/>
            <a:ext cx="10759925" cy="3931930"/>
          </a:xfrm>
          <a:prstGeom prst="rect">
            <a:avLst/>
          </a:prstGeom>
          <a:solidFill>
            <a:schemeClr val="bg1">
              <a:alpha val="38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78015D1-CF68-477E-B116-AE2911B20A8B}"/>
              </a:ext>
            </a:extLst>
          </p:cNvPr>
          <p:cNvGrpSpPr/>
          <p:nvPr userDrawn="1"/>
        </p:nvGrpSpPr>
        <p:grpSpPr>
          <a:xfrm>
            <a:off x="5569672" y="6214991"/>
            <a:ext cx="1052654" cy="108000"/>
            <a:chOff x="10467218" y="6126091"/>
            <a:chExt cx="1052654" cy="108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82EE214-0AA0-4897-8B59-67611365DEE7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B990D81-1DA2-495F-B303-CB543A4F8B47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30600E7-7205-474F-A2A4-D0C31952FE47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F4703C6-FA27-46CF-8869-F5E2F16FEE31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4F4EC70-4660-4477-A67B-218652248A66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97C1C125-0817-454B-A12F-195E6A7BF8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8204" y="179647"/>
            <a:ext cx="11635592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6D91085-A039-465F-83B4-FE262D65B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51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23565"/>
            <a:ext cx="10759925" cy="3931930"/>
          </a:xfrm>
          <a:prstGeom prst="rect">
            <a:avLst/>
          </a:prstGeom>
          <a:solidFill>
            <a:schemeClr val="bg1">
              <a:alpha val="46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D03F3E-3BE5-4195-9429-CA0E43029659}"/>
              </a:ext>
            </a:extLst>
          </p:cNvPr>
          <p:cNvGrpSpPr/>
          <p:nvPr userDrawn="1"/>
        </p:nvGrpSpPr>
        <p:grpSpPr>
          <a:xfrm>
            <a:off x="5569672" y="6214991"/>
            <a:ext cx="1052654" cy="108000"/>
            <a:chOff x="10467218" y="6126091"/>
            <a:chExt cx="1052654" cy="10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20C253C-C9DA-4D84-84EB-CA3BAC9F9410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17AAA02-E0E6-4FE1-A1E0-C85AC460537A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1792EB9-AA1D-413E-B19B-781E973CD42C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4840231-314A-4C18-9BC8-692118F992F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5230254-5289-456C-8485-B5B858809E8B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93AF80C0-FBA3-421E-92D3-3242AC2D27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" y="179647"/>
            <a:ext cx="11582400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B0ABE641-0D01-425F-863C-8DEFADA56B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08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13733"/>
            <a:ext cx="10759925" cy="39319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solidFill>
            <a:schemeClr val="bg1">
              <a:alpha val="37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D1C2E3-D05E-453B-A3DC-2C527AA16230}"/>
              </a:ext>
            </a:extLst>
          </p:cNvPr>
          <p:cNvGrpSpPr/>
          <p:nvPr userDrawn="1"/>
        </p:nvGrpSpPr>
        <p:grpSpPr>
          <a:xfrm>
            <a:off x="5569673" y="6214991"/>
            <a:ext cx="1052654" cy="108000"/>
            <a:chOff x="10467218" y="6126091"/>
            <a:chExt cx="1052654" cy="10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D6A4E2C-9B38-4075-91FF-B8B7339AE4DF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FEFF673-5D9C-4FEA-98FC-4FDBEADD4934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321AF56-2CD8-40EC-99EC-9BF587000F42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FEC3E21-1059-4423-B117-9F7722E58D90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18B8DBE-CA9A-4315-A28F-E035F9D3D71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55FCA163-1654-4A9F-B616-5F5A4F40AD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4555" y="179279"/>
            <a:ext cx="11622891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4FD6F272-B6F3-4E53-BB1A-52FDD7EE1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73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13733"/>
            <a:ext cx="10759925" cy="39319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solidFill>
            <a:schemeClr val="bg1">
              <a:alpha val="3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219D59-519F-4829-923E-CD0D6C449E91}"/>
              </a:ext>
            </a:extLst>
          </p:cNvPr>
          <p:cNvGrpSpPr/>
          <p:nvPr userDrawn="1"/>
        </p:nvGrpSpPr>
        <p:grpSpPr>
          <a:xfrm>
            <a:off x="5569673" y="6214991"/>
            <a:ext cx="1052654" cy="108000"/>
            <a:chOff x="10467218" y="6126091"/>
            <a:chExt cx="1052654" cy="10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2064729-428A-46DF-8799-E61E239B0B5A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F388551-B2DD-4231-9C43-9BBE8267D26A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03A2D9C-45AF-423E-A28F-9DDA0F300105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FA2A3B9-AD7B-4E04-A118-89324FB93F89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C57A9D1-9534-4AE6-8AF7-D4ABD26AA7EB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03249A70-9C63-48B5-A180-BCEEFBB7F3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" y="179647"/>
            <a:ext cx="11582400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78948B0-58DC-4E35-A399-430E16CF3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2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1F24B6-6D68-4D07-8F00-4D5B1BE5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9B9CA-009A-46E2-92DC-DD46B5CD400D}" type="datetime1">
              <a:rPr lang="en-US" altLang="zh-CN" smtClean="0"/>
              <a:t>4/19/24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0A6266-BC9E-4732-8DDF-F3572602A8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1785B650-84DE-4B88-8D1D-21585059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892"/>
            <a:ext cx="10515600" cy="920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08F4D73-8B60-4E9D-BF0A-28236567892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989138"/>
            <a:ext cx="10515600" cy="40989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429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E27DCD-7A41-4ADE-B095-F2F21C71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892"/>
            <a:ext cx="10515600" cy="920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83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01F676-D197-4A9E-8411-BBD858F74ADC}"/>
              </a:ext>
            </a:extLst>
          </p:cNvPr>
          <p:cNvSpPr/>
          <p:nvPr userDrawn="1"/>
        </p:nvSpPr>
        <p:spPr>
          <a:xfrm>
            <a:off x="0" y="-21771"/>
            <a:ext cx="12192000" cy="690154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D9102B-0BA7-46A8-971F-1EB69865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892"/>
            <a:ext cx="10515600" cy="920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282ECC-509E-44CC-B59B-475FB002F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5D9D7A1-0FF2-4BAF-8829-071E1E9B9D1D}"/>
              </a:ext>
            </a:extLst>
          </p:cNvPr>
          <p:cNvCxnSpPr>
            <a:cxnSpLocks/>
          </p:cNvCxnSpPr>
          <p:nvPr userDrawn="1"/>
        </p:nvCxnSpPr>
        <p:spPr>
          <a:xfrm>
            <a:off x="0" y="749300"/>
            <a:ext cx="12192000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D51B9AD-5370-4782-82B1-EB42286B592A}"/>
              </a:ext>
            </a:extLst>
          </p:cNvPr>
          <p:cNvCxnSpPr>
            <a:cxnSpLocks/>
          </p:cNvCxnSpPr>
          <p:nvPr userDrawn="1"/>
        </p:nvCxnSpPr>
        <p:spPr>
          <a:xfrm>
            <a:off x="0" y="6435725"/>
            <a:ext cx="12192000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Date Placeholder 2">
            <a:extLst>
              <a:ext uri="{FF2B5EF4-FFF2-40B4-BE49-F238E27FC236}">
                <a16:creationId xmlns:a16="http://schemas.microsoft.com/office/drawing/2014/main" id="{F4B59E1C-9A5F-4CD3-AB79-A13630A20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519B9CA-009A-46E2-92DC-DD46B5CD400D}" type="datetime1">
              <a:rPr lang="en-US" altLang="zh-CN" smtClean="0"/>
              <a:t>4/19/24</a:t>
            </a:fld>
            <a:endParaRPr lang="en-US" dirty="0"/>
          </a:p>
        </p:txBody>
      </p:sp>
      <p:sp>
        <p:nvSpPr>
          <p:cNvPr id="55" name="Slide Number Placeholder 4">
            <a:extLst>
              <a:ext uri="{FF2B5EF4-FFF2-40B4-BE49-F238E27FC236}">
                <a16:creationId xmlns:a16="http://schemas.microsoft.com/office/drawing/2014/main" id="{A275023E-9BD2-4E05-9DDB-5A695370A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D50F95-F87C-49C1-A5EA-D54C0CAF612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240" y="14147"/>
            <a:ext cx="2440432" cy="1029344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C5B9D3B9-D1E2-4AE9-9F03-2B769ECF47A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2600" y="6332665"/>
            <a:ext cx="4762495" cy="4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16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44" r:id="rId8"/>
    <p:sldLayoutId id="2147483742" r:id="rId9"/>
    <p:sldLayoutId id="2147483741" r:id="rId10"/>
    <p:sldLayoutId id="2147483721" r:id="rId11"/>
    <p:sldLayoutId id="2147483723" r:id="rId12"/>
    <p:sldLayoutId id="2147483752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3D82B4-CC2A-4413-A996-06080842C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1975" y="2089806"/>
            <a:ext cx="5534025" cy="1421928"/>
          </a:xfrm>
        </p:spPr>
        <p:txBody>
          <a:bodyPr/>
          <a:lstStyle/>
          <a:p>
            <a:r>
              <a:rPr lang="zh-CN" altLang="en-US" dirty="0"/>
              <a:t>基于鸿蒙系统的</a:t>
            </a:r>
            <a:r>
              <a:rPr lang="en-US" altLang="zh-CN" dirty="0"/>
              <a:t>HCPS</a:t>
            </a:r>
            <a:r>
              <a:rPr lang="zh-CN" altLang="en-US" dirty="0"/>
              <a:t>车间管理系统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1D8D2B-EE55-443E-8233-012EE7A8AF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1219" y="4447525"/>
            <a:ext cx="3752976" cy="369332"/>
          </a:xfrm>
        </p:spPr>
        <p:txBody>
          <a:bodyPr/>
          <a:lstStyle/>
          <a:p>
            <a:r>
              <a:rPr lang="zh-CN" altLang="en-US" dirty="0"/>
              <a:t>组长：雷艺湧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46F238-6DF3-4631-8FB9-E463510E1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219" y="4816857"/>
            <a:ext cx="3752976" cy="369332"/>
          </a:xfrm>
        </p:spPr>
        <p:txBody>
          <a:bodyPr/>
          <a:lstStyle/>
          <a:p>
            <a:r>
              <a:rPr lang="zh-CN" altLang="en-US" dirty="0"/>
              <a:t>产品：王开森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1DB7B45-7C89-4411-A9B8-60EF7415A8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886" y="3573138"/>
            <a:ext cx="2242610" cy="424732"/>
          </a:xfrm>
        </p:spPr>
        <p:txBody>
          <a:bodyPr/>
          <a:lstStyle/>
          <a:p>
            <a:pPr algn="l"/>
            <a:r>
              <a:rPr lang="en-US" altLang="zh-CN" dirty="0"/>
              <a:t>2024.4.17</a:t>
            </a:r>
            <a:endParaRPr lang="zh-CN" altLang="en-US" dirty="0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001EB59F-AF2D-6040-85A0-D2C5871C0A6A}"/>
              </a:ext>
            </a:extLst>
          </p:cNvPr>
          <p:cNvSpPr txBox="1">
            <a:spLocks/>
          </p:cNvSpPr>
          <p:nvPr/>
        </p:nvSpPr>
        <p:spPr>
          <a:xfrm>
            <a:off x="701219" y="5216907"/>
            <a:ext cx="3752976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前端：刘锦程 郭秋缘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B4FDEE7F-F75F-904B-8B25-9437A24B3080}"/>
              </a:ext>
            </a:extLst>
          </p:cNvPr>
          <p:cNvSpPr txBox="1">
            <a:spLocks/>
          </p:cNvSpPr>
          <p:nvPr/>
        </p:nvSpPr>
        <p:spPr>
          <a:xfrm>
            <a:off x="701219" y="5949215"/>
            <a:ext cx="3752976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硬件：胡杰</a:t>
            </a:r>
            <a:endParaRPr lang="en-US" altLang="zh-CN" dirty="0"/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A8B89C8E-3DAD-DE49-86F2-6637973D8D33}"/>
              </a:ext>
            </a:extLst>
          </p:cNvPr>
          <p:cNvSpPr txBox="1">
            <a:spLocks/>
          </p:cNvSpPr>
          <p:nvPr/>
        </p:nvSpPr>
        <p:spPr>
          <a:xfrm>
            <a:off x="701219" y="5579883"/>
            <a:ext cx="3752976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后端：李展 李家兴</a:t>
            </a:r>
          </a:p>
        </p:txBody>
      </p:sp>
    </p:spTree>
    <p:extLst>
      <p:ext uri="{BB962C8B-B14F-4D97-AF65-F5344CB8AC3E}">
        <p14:creationId xmlns:p14="http://schemas.microsoft.com/office/powerpoint/2010/main" val="393562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6BAF470C-8FB0-427F-9C52-1B120BF7E306}"/>
              </a:ext>
            </a:extLst>
          </p:cNvPr>
          <p:cNvSpPr/>
          <p:nvPr/>
        </p:nvSpPr>
        <p:spPr>
          <a:xfrm>
            <a:off x="687901" y="298177"/>
            <a:ext cx="3900459" cy="626164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4E4EB25-C071-4C46-971A-733AAF9154CC}"/>
              </a:ext>
            </a:extLst>
          </p:cNvPr>
          <p:cNvSpPr/>
          <p:nvPr/>
        </p:nvSpPr>
        <p:spPr>
          <a:xfrm>
            <a:off x="800642" y="114271"/>
            <a:ext cx="3900459" cy="66294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EDA28F-5287-478B-8755-A2FC73AEC7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05" y="-7476"/>
            <a:ext cx="4581968" cy="6872953"/>
          </a:xfrm>
          <a:prstGeom prst="rect">
            <a:avLst/>
          </a:prstGeom>
          <a:effectLst>
            <a:outerShdw blurRad="355600" sx="102000" sy="102000" algn="ctr" rotWithShape="0">
              <a:prstClr val="black">
                <a:alpha val="33000"/>
              </a:prstClr>
            </a:outerShdw>
          </a:effectLst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5F4FC37-B7E1-46AC-A326-8C3448A81253}"/>
              </a:ext>
            </a:extLst>
          </p:cNvPr>
          <p:cNvGrpSpPr/>
          <p:nvPr/>
        </p:nvGrpSpPr>
        <p:grpSpPr>
          <a:xfrm>
            <a:off x="2651142" y="2764773"/>
            <a:ext cx="3203519" cy="1328454"/>
            <a:chOff x="637254" y="4294849"/>
            <a:chExt cx="3203519" cy="1328454"/>
          </a:xfrm>
          <a:effectLst>
            <a:outerShdw blurRad="190500" sx="102000" sy="102000" algn="ctr" rotWithShape="0">
              <a:prstClr val="black">
                <a:alpha val="23000"/>
              </a:prstClr>
            </a:outerShdw>
          </a:effectLst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A585168-51D0-40FE-B7B8-CC097F9EA39B}"/>
                </a:ext>
              </a:extLst>
            </p:cNvPr>
            <p:cNvSpPr/>
            <p:nvPr/>
          </p:nvSpPr>
          <p:spPr>
            <a:xfrm>
              <a:off x="637254" y="4294849"/>
              <a:ext cx="3203519" cy="10514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180000" tIns="72000" rIns="180000" bIns="72000">
              <a:normAutofit lnSpcReduction="10000"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   录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3200" b="1" dirty="0">
                  <a:solidFill>
                    <a:schemeClr val="bg1">
                      <a:lumMod val="95000"/>
                      <a:alpha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contents</a:t>
              </a:r>
              <a:endParaRPr lang="zh-CN" altLang="en-US" sz="3200" b="1" dirty="0">
                <a:solidFill>
                  <a:schemeClr val="bg1">
                    <a:lumMod val="95000"/>
                    <a:alpha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等腰三角形 120">
              <a:extLst>
                <a:ext uri="{FF2B5EF4-FFF2-40B4-BE49-F238E27FC236}">
                  <a16:creationId xmlns:a16="http://schemas.microsoft.com/office/drawing/2014/main" id="{33F8DCAD-575C-4C5C-88FE-B63EB98B0556}"/>
                </a:ext>
              </a:extLst>
            </p:cNvPr>
            <p:cNvSpPr/>
            <p:nvPr/>
          </p:nvSpPr>
          <p:spPr>
            <a:xfrm flipV="1">
              <a:off x="3509545" y="5346303"/>
              <a:ext cx="331228" cy="277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icrosoft YaHei" panose="020B0503020204020204" pitchFamily="34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6DF4FBB7-E480-4E7F-BEC7-E58371CC8C84}"/>
              </a:ext>
            </a:extLst>
          </p:cNvPr>
          <p:cNvSpPr txBox="1"/>
          <p:nvPr/>
        </p:nvSpPr>
        <p:spPr>
          <a:xfrm>
            <a:off x="6676993" y="780624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2C7B2A-4C38-47D6-A3E0-80ACCEDD10C2}"/>
              </a:ext>
            </a:extLst>
          </p:cNvPr>
          <p:cNvSpPr txBox="1"/>
          <p:nvPr/>
        </p:nvSpPr>
        <p:spPr>
          <a:xfrm>
            <a:off x="6676993" y="199965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19F3217-B4E7-424F-9B94-7C83D8E6FF96}"/>
              </a:ext>
            </a:extLst>
          </p:cNvPr>
          <p:cNvSpPr txBox="1"/>
          <p:nvPr/>
        </p:nvSpPr>
        <p:spPr>
          <a:xfrm>
            <a:off x="6676993" y="32186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B8746F9-25A3-43E4-9CAB-4C14572B6857}"/>
              </a:ext>
            </a:extLst>
          </p:cNvPr>
          <p:cNvSpPr txBox="1"/>
          <p:nvPr/>
        </p:nvSpPr>
        <p:spPr>
          <a:xfrm>
            <a:off x="6676993" y="443770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8DBBAA4-A4E7-4B44-92F5-E92A73E4539D}"/>
              </a:ext>
            </a:extLst>
          </p:cNvPr>
          <p:cNvSpPr txBox="1"/>
          <p:nvPr/>
        </p:nvSpPr>
        <p:spPr>
          <a:xfrm>
            <a:off x="6676993" y="565673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AB74EBF-8472-46F5-A3B8-EAD440D8366D}"/>
              </a:ext>
            </a:extLst>
          </p:cNvPr>
          <p:cNvSpPr txBox="1"/>
          <p:nvPr/>
        </p:nvSpPr>
        <p:spPr>
          <a:xfrm>
            <a:off x="8161004" y="685801"/>
            <a:ext cx="1594521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背景介绍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DF728EC-1E31-4083-9BF2-D5025223755E}"/>
              </a:ext>
            </a:extLst>
          </p:cNvPr>
          <p:cNvSpPr txBox="1"/>
          <p:nvPr/>
        </p:nvSpPr>
        <p:spPr>
          <a:xfrm>
            <a:off x="8161003" y="1111705"/>
            <a:ext cx="1496930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ea typeface="Microsoft YaHei" panose="020B0503020204020204" pitchFamily="34" charset="-122"/>
              </a:rPr>
              <a:t>Introductions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3368ABF-6B68-40FF-8302-418CDD89F5AC}"/>
              </a:ext>
            </a:extLst>
          </p:cNvPr>
          <p:cNvSpPr txBox="1"/>
          <p:nvPr/>
        </p:nvSpPr>
        <p:spPr>
          <a:xfrm>
            <a:off x="8161003" y="1920453"/>
            <a:ext cx="1581697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产品展示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6C4526F-2501-4201-9F41-A7D097F27DB6}"/>
              </a:ext>
            </a:extLst>
          </p:cNvPr>
          <p:cNvSpPr txBox="1"/>
          <p:nvPr/>
        </p:nvSpPr>
        <p:spPr>
          <a:xfrm>
            <a:off x="8161003" y="2369286"/>
            <a:ext cx="1155298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latin typeface="+mn-lt"/>
                <a:ea typeface="Microsoft YaHei" panose="020B0503020204020204" pitchFamily="34" charset="-122"/>
              </a:rPr>
              <a:t>Concepts </a:t>
            </a:r>
            <a:endParaRPr lang="zh-CN" altLang="en-US" sz="1800" dirty="0">
              <a:solidFill>
                <a:schemeClr val="tx1">
                  <a:lumMod val="50000"/>
                  <a:lumOff val="50000"/>
                  <a:alpha val="33000"/>
                </a:schemeClr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50B958C-6A91-476D-87CB-5D1EBE98B0BB}"/>
              </a:ext>
            </a:extLst>
          </p:cNvPr>
          <p:cNvSpPr txBox="1"/>
          <p:nvPr/>
        </p:nvSpPr>
        <p:spPr>
          <a:xfrm>
            <a:off x="8161004" y="3178034"/>
            <a:ext cx="1581697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迭代创新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B27141-44F2-415B-B317-AB88FD21CD57}"/>
              </a:ext>
            </a:extLst>
          </p:cNvPr>
          <p:cNvSpPr txBox="1"/>
          <p:nvPr/>
        </p:nvSpPr>
        <p:spPr>
          <a:xfrm>
            <a:off x="8161004" y="3606254"/>
            <a:ext cx="942291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latin typeface="+mn-lt"/>
                <a:ea typeface="Microsoft YaHei" panose="020B0503020204020204" pitchFamily="34" charset="-122"/>
              </a:rPr>
              <a:t>Pictures</a:t>
            </a:r>
            <a:endParaRPr lang="zh-CN" altLang="en-US" sz="1800" dirty="0">
              <a:solidFill>
                <a:schemeClr val="tx1">
                  <a:lumMod val="50000"/>
                  <a:lumOff val="50000"/>
                  <a:alpha val="33000"/>
                </a:schemeClr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01C3E6E-2436-496A-B9B7-356424AADFE5}"/>
              </a:ext>
            </a:extLst>
          </p:cNvPr>
          <p:cNvSpPr txBox="1"/>
          <p:nvPr/>
        </p:nvSpPr>
        <p:spPr>
          <a:xfrm>
            <a:off x="8161003" y="4394123"/>
            <a:ext cx="1581697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成员成长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07B69A9-A37B-4ED3-9793-6B15170794B0}"/>
              </a:ext>
            </a:extLst>
          </p:cNvPr>
          <p:cNvSpPr txBox="1"/>
          <p:nvPr/>
        </p:nvSpPr>
        <p:spPr>
          <a:xfrm>
            <a:off x="8161003" y="4801730"/>
            <a:ext cx="1110414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latin typeface="+mn-lt"/>
                <a:ea typeface="Microsoft YaHei" panose="020B0503020204020204" pitchFamily="34" charset="-122"/>
              </a:rPr>
              <a:t>Diagrams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FD4C12A-EA49-466C-872A-4E72CA3A3437}"/>
              </a:ext>
            </a:extLst>
          </p:cNvPr>
          <p:cNvSpPr txBox="1"/>
          <p:nvPr/>
        </p:nvSpPr>
        <p:spPr>
          <a:xfrm>
            <a:off x="8161003" y="5561077"/>
            <a:ext cx="1581697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心得体会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8912FF2-A5FD-4162-98A4-06EA946FC128}"/>
              </a:ext>
            </a:extLst>
          </p:cNvPr>
          <p:cNvSpPr txBox="1"/>
          <p:nvPr/>
        </p:nvSpPr>
        <p:spPr>
          <a:xfrm>
            <a:off x="8161003" y="5948072"/>
            <a:ext cx="1177740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latin typeface="+mn-lt"/>
                <a:ea typeface="Microsoft YaHei" panose="020B0503020204020204" pitchFamily="34" charset="-122"/>
              </a:rPr>
              <a:t>Appendix </a:t>
            </a:r>
            <a:endParaRPr lang="zh-CN" altLang="en-US" sz="1800" dirty="0">
              <a:solidFill>
                <a:schemeClr val="tx1">
                  <a:lumMod val="50000"/>
                  <a:lumOff val="50000"/>
                  <a:alpha val="33000"/>
                </a:schemeClr>
              </a:solidFill>
              <a:latin typeface="+mn-lt"/>
              <a:ea typeface="Microsoft YaHei" panose="020B0503020204020204" pitchFamily="34" charset="-122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78B2B36-CDF1-486B-B90D-5B2A4DC80CD6}"/>
              </a:ext>
            </a:extLst>
          </p:cNvPr>
          <p:cNvCxnSpPr>
            <a:cxnSpLocks/>
          </p:cNvCxnSpPr>
          <p:nvPr/>
        </p:nvCxnSpPr>
        <p:spPr>
          <a:xfrm>
            <a:off x="7613378" y="1"/>
            <a:ext cx="0" cy="6872953"/>
          </a:xfrm>
          <a:prstGeom prst="line">
            <a:avLst/>
          </a:prstGeom>
          <a:ln w="38100">
            <a:solidFill>
              <a:srgbClr val="00427E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A4FE5C77-8752-4B10-ABA1-6B7B4A80A963}"/>
              </a:ext>
            </a:extLst>
          </p:cNvPr>
          <p:cNvSpPr/>
          <p:nvPr/>
        </p:nvSpPr>
        <p:spPr>
          <a:xfrm flipH="1">
            <a:off x="7417509" y="2065754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B19E4959-B0E3-4231-A0D0-7E7F9FC70338}"/>
              </a:ext>
            </a:extLst>
          </p:cNvPr>
          <p:cNvSpPr/>
          <p:nvPr/>
        </p:nvSpPr>
        <p:spPr>
          <a:xfrm flipH="1">
            <a:off x="7417509" y="3283844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44576CC-FCCE-478B-93B3-4D324ACE2A55}"/>
              </a:ext>
            </a:extLst>
          </p:cNvPr>
          <p:cNvSpPr/>
          <p:nvPr/>
        </p:nvSpPr>
        <p:spPr>
          <a:xfrm flipH="1">
            <a:off x="7421319" y="4507588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6258D4E0-5444-4F99-975E-7684C5B6030A}"/>
              </a:ext>
            </a:extLst>
          </p:cNvPr>
          <p:cNvSpPr/>
          <p:nvPr/>
        </p:nvSpPr>
        <p:spPr>
          <a:xfrm flipH="1">
            <a:off x="7421319" y="5715944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D85896C-74BA-4E4D-B821-DDC465871CF1}"/>
              </a:ext>
            </a:extLst>
          </p:cNvPr>
          <p:cNvSpPr/>
          <p:nvPr/>
        </p:nvSpPr>
        <p:spPr>
          <a:xfrm flipH="1">
            <a:off x="7423012" y="839037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4D5537A-DA8A-4F05-A7EF-3868EEBB1213}"/>
              </a:ext>
            </a:extLst>
          </p:cNvPr>
          <p:cNvSpPr/>
          <p:nvPr/>
        </p:nvSpPr>
        <p:spPr>
          <a:xfrm flipH="1">
            <a:off x="7362402" y="778428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073AFEC-9A85-4D86-AC04-FC36C249F007}"/>
              </a:ext>
            </a:extLst>
          </p:cNvPr>
          <p:cNvSpPr/>
          <p:nvPr/>
        </p:nvSpPr>
        <p:spPr>
          <a:xfrm flipH="1">
            <a:off x="7356897" y="2005144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7AE0F58-58CB-468B-B94D-D1F054B0B5C6}"/>
              </a:ext>
            </a:extLst>
          </p:cNvPr>
          <p:cNvSpPr/>
          <p:nvPr/>
        </p:nvSpPr>
        <p:spPr>
          <a:xfrm flipH="1">
            <a:off x="7356897" y="3223234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2EF2EB9-9F08-4EE7-A6CB-77C9F396948E}"/>
              </a:ext>
            </a:extLst>
          </p:cNvPr>
          <p:cNvSpPr/>
          <p:nvPr/>
        </p:nvSpPr>
        <p:spPr>
          <a:xfrm flipH="1">
            <a:off x="7360707" y="4446978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436C1B69-678F-46DE-AEB6-28E8F1303341}"/>
              </a:ext>
            </a:extLst>
          </p:cNvPr>
          <p:cNvSpPr/>
          <p:nvPr/>
        </p:nvSpPr>
        <p:spPr>
          <a:xfrm flipH="1">
            <a:off x="7360707" y="5655543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40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4CA1F30-7180-4E31-826F-A1895BC1DC35}"/>
              </a:ext>
            </a:extLst>
          </p:cNvPr>
          <p:cNvSpPr txBox="1"/>
          <p:nvPr/>
        </p:nvSpPr>
        <p:spPr>
          <a:xfrm>
            <a:off x="4253683" y="1177636"/>
            <a:ext cx="7286632" cy="4932219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algn="l"/>
            <a:r>
              <a:rPr lang="zh-CN" altLang="en-US" b="0" i="0" u="none" strike="noStrike" dirty="0">
                <a:effectLst/>
                <a:latin typeface="Söhne"/>
              </a:rPr>
              <a:t>现代工厂在调度和数据决策上面临多种挑战，主要问题包括：</a:t>
            </a:r>
            <a:endParaRPr lang="en-US" altLang="zh-CN" b="0" i="0" u="none" strike="noStrike" dirty="0">
              <a:effectLst/>
              <a:latin typeface="Söhne"/>
            </a:endParaRPr>
          </a:p>
          <a:p>
            <a:pPr algn="l"/>
            <a:endParaRPr lang="zh-CN" altLang="en-US" b="0" i="0" u="none" strike="noStrike" dirty="0">
              <a:effectLst/>
              <a:latin typeface="Söhne"/>
            </a:endParaRPr>
          </a:p>
          <a:p>
            <a:pPr algn="l"/>
            <a:r>
              <a:rPr lang="zh-CN" altLang="en-US" b="1" i="0" u="none" strike="noStrike" dirty="0">
                <a:effectLst/>
                <a:latin typeface="Söhne"/>
              </a:rPr>
              <a:t>数据孤岛</a:t>
            </a:r>
            <a:r>
              <a:rPr lang="zh-CN" altLang="en-US" b="0" i="0" u="none" strike="noStrike" dirty="0">
                <a:effectLst/>
                <a:latin typeface="Söhne"/>
              </a:rPr>
              <a:t>：</a:t>
            </a:r>
            <a:endParaRPr lang="en-US" altLang="zh-CN" b="0" i="0" u="none" strike="noStrike" dirty="0"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effectLst/>
                <a:latin typeface="Söhne"/>
              </a:rPr>
              <a:t>工厂的不同部门或生产线使用独立的系统和数据库，导致数据分散，难以实现跨部门的数据共享和集成。</a:t>
            </a:r>
            <a:endParaRPr lang="en-US" altLang="zh-CN" b="0" i="0" u="none" strike="noStrike" dirty="0">
              <a:effectLst/>
              <a:latin typeface="Söhne"/>
            </a:endParaRPr>
          </a:p>
          <a:p>
            <a:pPr algn="l"/>
            <a:endParaRPr lang="zh-CN" altLang="en-US" b="0" i="0" u="none" strike="noStrike" dirty="0">
              <a:effectLst/>
              <a:latin typeface="Söhne"/>
            </a:endParaRPr>
          </a:p>
          <a:p>
            <a:pPr algn="l"/>
            <a:r>
              <a:rPr lang="zh-CN" altLang="en-US" b="1" i="0" u="none" strike="noStrike" dirty="0">
                <a:effectLst/>
                <a:latin typeface="Söhne"/>
              </a:rPr>
              <a:t>实时数据处理不足</a:t>
            </a:r>
            <a:r>
              <a:rPr lang="zh-CN" altLang="en-US" b="0" i="0" u="none" strike="noStrike" dirty="0">
                <a:effectLst/>
                <a:latin typeface="Söhne"/>
              </a:rPr>
              <a:t>：</a:t>
            </a:r>
            <a:endParaRPr lang="en-US" altLang="zh-CN" b="0" i="0" u="none" strike="noStrike" dirty="0"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effectLst/>
                <a:latin typeface="Söhne"/>
              </a:rPr>
              <a:t>工厂在数据收集和分析方面存在滞后，无法提供实时的洞察和预警，影响了应对突发问题的能力。</a:t>
            </a:r>
            <a:endParaRPr lang="en-US" altLang="zh-CN" b="0" i="0" u="none" strike="noStrike" dirty="0">
              <a:effectLst/>
              <a:latin typeface="Söhne"/>
            </a:endParaRPr>
          </a:p>
          <a:p>
            <a:pPr algn="l"/>
            <a:endParaRPr lang="zh-CN" altLang="en-US" b="0" i="0" u="none" strike="noStrike" dirty="0">
              <a:effectLst/>
              <a:latin typeface="Söhne"/>
            </a:endParaRPr>
          </a:p>
          <a:p>
            <a:pPr algn="l"/>
            <a:r>
              <a:rPr lang="zh-CN" altLang="en-US" b="1" i="0" u="none" strike="noStrike" dirty="0">
                <a:effectLst/>
                <a:latin typeface="Söhne"/>
              </a:rPr>
              <a:t>依赖经验而非数据驱动的决策</a:t>
            </a:r>
            <a:r>
              <a:rPr lang="zh-CN" altLang="en-US" b="0" i="0" u="none" strike="noStrike" dirty="0">
                <a:effectLst/>
                <a:latin typeface="Söhne"/>
              </a:rPr>
              <a:t>：</a:t>
            </a:r>
            <a:endParaRPr lang="en-US" altLang="zh-CN" b="0" i="0" u="none" strike="noStrike" dirty="0"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effectLst/>
                <a:latin typeface="Söhne"/>
              </a:rPr>
              <a:t>许多工厂仍依赖于传统的经验和直觉进行决策，这可能导致效率低下和决策错误，特别是在复杂和动态变化的生产环境中。</a:t>
            </a:r>
          </a:p>
          <a:p>
            <a:pPr algn="l"/>
            <a:endParaRPr lang="en-US" altLang="zh-CN" sz="2400" b="1" i="0" u="none" strike="noStrike" dirty="0"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effectLst/>
                <a:latin typeface="Söhne"/>
              </a:rPr>
              <a:t>面对这些挑战，我们希望通过引入和应用最新的智能技术来实现制造业的根本变革。因此我们开发了</a:t>
            </a:r>
            <a:endParaRPr lang="en-US" altLang="zh-CN" b="0" i="0" u="none" strike="noStrike" dirty="0">
              <a:effectLst/>
              <a:latin typeface="Söhne"/>
            </a:endParaRPr>
          </a:p>
          <a:p>
            <a:pPr algn="l"/>
            <a:endParaRPr lang="en-US" altLang="zh-CN" sz="2400" b="0" i="0" u="none" strike="noStrike" dirty="0">
              <a:effectLst/>
              <a:latin typeface="Söhne"/>
            </a:endParaRPr>
          </a:p>
          <a:p>
            <a:pPr algn="l"/>
            <a:r>
              <a:rPr lang="en-US" altLang="zh-CN" sz="2400" dirty="0">
                <a:latin typeface="Söhne"/>
              </a:rPr>
              <a:t>		</a:t>
            </a:r>
            <a:r>
              <a:rPr lang="zh-CN" altLang="en-US" sz="2800" b="1" dirty="0">
                <a:latin typeface="Söhne"/>
              </a:rPr>
              <a:t>”基于鸿蒙系统的</a:t>
            </a:r>
            <a:r>
              <a:rPr lang="en-US" altLang="zh-CN" sz="2800" b="1" dirty="0">
                <a:latin typeface="Söhne"/>
              </a:rPr>
              <a:t>HCPS</a:t>
            </a:r>
            <a:r>
              <a:rPr lang="zh-CN" altLang="en-US" sz="2800" b="1" dirty="0">
                <a:latin typeface="Söhne"/>
              </a:rPr>
              <a:t>车间管理系统“</a:t>
            </a:r>
            <a:endParaRPr lang="en-US" altLang="zh-CN" sz="2800" b="1" i="0" u="none" strike="noStrike" dirty="0">
              <a:effectLst/>
              <a:latin typeface="Söhne"/>
            </a:endParaRPr>
          </a:p>
          <a:p>
            <a:pPr algn="l"/>
            <a:endParaRPr lang="en-US" altLang="zh-CN" sz="2400" b="1" i="0" u="none" strike="noStrike" dirty="0">
              <a:effectLst/>
              <a:latin typeface="Söhne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1CD1F-EF7A-4AC3-80A5-4DCCECA9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CB3D-716D-4173-AA3D-B9A41DB0AB66}" type="datetime1">
              <a:rPr lang="en-US" altLang="zh-CN" smtClean="0">
                <a:ea typeface="Microsoft YaHei" panose="020B0503020204020204" pitchFamily="34" charset="-122"/>
              </a:rPr>
              <a:t>4/19/24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F2F377-C4BB-4DA2-9CD8-28982245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3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12ED9E-8EC6-9E46-9A55-0417AF294830}"/>
              </a:ext>
            </a:extLst>
          </p:cNvPr>
          <p:cNvSpPr/>
          <p:nvPr/>
        </p:nvSpPr>
        <p:spPr>
          <a:xfrm>
            <a:off x="1582453" y="5330685"/>
            <a:ext cx="1437587" cy="40490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8406DEB7-4593-0446-9FB7-3C1DA9C005AA}"/>
              </a:ext>
            </a:extLst>
          </p:cNvPr>
          <p:cNvSpPr/>
          <p:nvPr/>
        </p:nvSpPr>
        <p:spPr>
          <a:xfrm>
            <a:off x="651685" y="2262907"/>
            <a:ext cx="3048000" cy="2535382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r>
              <a:rPr kumimoji="1" lang="en-US" altLang="zh-CN" sz="2800" b="1" dirty="0">
                <a:solidFill>
                  <a:schemeClr val="tx1"/>
                </a:solidFill>
                <a:latin typeface="+mj-ea"/>
                <a:ea typeface="+mj-ea"/>
              </a:rPr>
              <a:t>HCPS</a:t>
            </a:r>
            <a:endParaRPr kumimoji="1" lang="zh-CN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223D31-D1AC-B644-99D6-3B9AFC16F7B4}"/>
              </a:ext>
            </a:extLst>
          </p:cNvPr>
          <p:cNvSpPr txBox="1"/>
          <p:nvPr/>
        </p:nvSpPr>
        <p:spPr>
          <a:xfrm>
            <a:off x="1995054" y="1879839"/>
            <a:ext cx="443345" cy="383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734F17B-82EF-8E44-841A-9E91A20DFE43}"/>
              </a:ext>
            </a:extLst>
          </p:cNvPr>
          <p:cNvSpPr txBox="1"/>
          <p:nvPr/>
        </p:nvSpPr>
        <p:spPr>
          <a:xfrm>
            <a:off x="289679" y="4761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信息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20CA5C-50E7-634D-B605-F80DB6466BE6}"/>
              </a:ext>
            </a:extLst>
          </p:cNvPr>
          <p:cNvSpPr txBox="1"/>
          <p:nvPr/>
        </p:nvSpPr>
        <p:spPr>
          <a:xfrm>
            <a:off x="3145687" y="47936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物理系统</a:t>
            </a:r>
          </a:p>
        </p:txBody>
      </p:sp>
    </p:spTree>
    <p:extLst>
      <p:ext uri="{BB962C8B-B14F-4D97-AF65-F5344CB8AC3E}">
        <p14:creationId xmlns:p14="http://schemas.microsoft.com/office/powerpoint/2010/main" val="215813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4CA1F30-7180-4E31-826F-A1895BC1DC35}"/>
              </a:ext>
            </a:extLst>
          </p:cNvPr>
          <p:cNvSpPr txBox="1"/>
          <p:nvPr/>
        </p:nvSpPr>
        <p:spPr>
          <a:xfrm>
            <a:off x="4788002" y="1612637"/>
            <a:ext cx="6876660" cy="1816363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 lnSpcReduction="20000"/>
          </a:bodyPr>
          <a:lstStyle/>
          <a:p>
            <a:pPr algn="l"/>
            <a:r>
              <a:rPr lang="zh-CN" altLang="en-US" sz="2800" dirty="0">
                <a:solidFill>
                  <a:srgbClr val="191B1F"/>
                </a:solidFill>
                <a:latin typeface="-apple-system"/>
              </a:rPr>
              <a:t>本次我们以饮料装配工厂为例子，演示系统如何收集流水线信息，处理信息，并协助人的决策。</a:t>
            </a:r>
            <a:endParaRPr lang="en-US" altLang="zh-CN" sz="2800" dirty="0">
              <a:solidFill>
                <a:srgbClr val="191B1F"/>
              </a:solidFill>
              <a:latin typeface="-apple-system"/>
            </a:endParaRPr>
          </a:p>
          <a:p>
            <a:pPr algn="l"/>
            <a:endParaRPr lang="en-US" altLang="zh-CN" sz="2000" dirty="0">
              <a:solidFill>
                <a:srgbClr val="191B1F"/>
              </a:solidFill>
              <a:latin typeface="-apple-system"/>
            </a:endParaRPr>
          </a:p>
          <a:p>
            <a:pPr algn="l"/>
            <a:endParaRPr lang="en-US" altLang="zh-CN" sz="2000" dirty="0">
              <a:solidFill>
                <a:srgbClr val="191B1F"/>
              </a:solidFill>
              <a:latin typeface="-apple-system"/>
            </a:endParaRPr>
          </a:p>
          <a:p>
            <a:pPr algn="l"/>
            <a:endParaRPr lang="en-US" altLang="zh-CN" sz="2000" b="0" i="0" u="none" strike="noStrike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endParaRPr lang="en-US" altLang="zh-CN" sz="2000" b="0" i="0" u="none" strike="noStrike" dirty="0">
              <a:effectLst/>
              <a:latin typeface="Söhne"/>
            </a:endParaRPr>
          </a:p>
          <a:p>
            <a:pPr algn="l"/>
            <a:r>
              <a:rPr lang="en-US" altLang="zh-CN" sz="2000" b="0" i="0" u="none" strike="noStrike" dirty="0">
                <a:effectLst/>
                <a:latin typeface="Söhne"/>
              </a:rPr>
              <a:t>	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1CD1F-EF7A-4AC3-80A5-4DCCECA9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CB3D-716D-4173-AA3D-B9A41DB0AB66}" type="datetime1">
              <a:rPr lang="en-US" altLang="zh-CN" smtClean="0">
                <a:ea typeface="Microsoft YaHei" panose="020B0503020204020204" pitchFamily="34" charset="-122"/>
              </a:rPr>
              <a:t>4/19/24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F2F377-C4BB-4DA2-9CD8-28982245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4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DC8307-0484-6D4B-BF52-EBBD818A6BBC}"/>
              </a:ext>
            </a:extLst>
          </p:cNvPr>
          <p:cNvSpPr/>
          <p:nvPr/>
        </p:nvSpPr>
        <p:spPr>
          <a:xfrm>
            <a:off x="2060152" y="5517120"/>
            <a:ext cx="1437587" cy="40490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12830C2-44AB-9D4B-9750-25C81579B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34" y="1559791"/>
            <a:ext cx="2697544" cy="1917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35EB31C-15B4-0347-AD45-EEE8FB70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34" y="3956579"/>
            <a:ext cx="2697544" cy="1714500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CE23A26A-EEF0-2240-9AF3-AFF3ADA44A7F}"/>
              </a:ext>
            </a:extLst>
          </p:cNvPr>
          <p:cNvSpPr/>
          <p:nvPr/>
        </p:nvSpPr>
        <p:spPr>
          <a:xfrm>
            <a:off x="4788002" y="2640470"/>
            <a:ext cx="1316182" cy="129650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r>
              <a:rPr kumimoji="1" lang="zh-CN" altLang="en-US" sz="2800" b="1" dirty="0">
                <a:solidFill>
                  <a:schemeClr val="tx1"/>
                </a:solidFill>
                <a:latin typeface="+mj-ea"/>
                <a:ea typeface="+mj-ea"/>
              </a:rPr>
              <a:t>车间监控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AE3C68B-CBAB-B04A-B6F8-2FEE3E150ED4}"/>
              </a:ext>
            </a:extLst>
          </p:cNvPr>
          <p:cNvSpPr/>
          <p:nvPr/>
        </p:nvSpPr>
        <p:spPr>
          <a:xfrm>
            <a:off x="4788002" y="4423064"/>
            <a:ext cx="1316182" cy="129650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r>
              <a:rPr kumimoji="1" lang="zh-CN" altLang="en-US" sz="2800" b="1" dirty="0">
                <a:latin typeface="+mj-ea"/>
                <a:ea typeface="+mj-ea"/>
              </a:rPr>
              <a:t>设备管理</a:t>
            </a:r>
            <a:endParaRPr kumimoji="1" lang="zh-CN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9A1EC35-DDBD-324E-9825-B2A604BA7032}"/>
              </a:ext>
            </a:extLst>
          </p:cNvPr>
          <p:cNvSpPr/>
          <p:nvPr/>
        </p:nvSpPr>
        <p:spPr>
          <a:xfrm>
            <a:off x="7082708" y="2660073"/>
            <a:ext cx="1316182" cy="129650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r>
              <a:rPr kumimoji="1" lang="zh-CN" altLang="en-US" sz="2800" b="1" dirty="0">
                <a:solidFill>
                  <a:schemeClr val="tx1"/>
                </a:solidFill>
                <a:latin typeface="+mj-ea"/>
                <a:ea typeface="+mj-ea"/>
              </a:rPr>
              <a:t>新增货源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19BCAAA-12C8-9444-9A77-28AA5AAACC61}"/>
              </a:ext>
            </a:extLst>
          </p:cNvPr>
          <p:cNvSpPr/>
          <p:nvPr/>
        </p:nvSpPr>
        <p:spPr>
          <a:xfrm>
            <a:off x="7082708" y="4423064"/>
            <a:ext cx="1316182" cy="129650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r>
              <a:rPr kumimoji="1" lang="zh-CN" altLang="en-US" sz="2800" b="1" dirty="0">
                <a:solidFill>
                  <a:schemeClr val="tx1"/>
                </a:solidFill>
                <a:latin typeface="+mj-ea"/>
                <a:ea typeface="+mj-ea"/>
              </a:rPr>
              <a:t>订单调度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634746D-B6F8-1249-8941-CE4A631247D3}"/>
              </a:ext>
            </a:extLst>
          </p:cNvPr>
          <p:cNvSpPr/>
          <p:nvPr/>
        </p:nvSpPr>
        <p:spPr>
          <a:xfrm>
            <a:off x="9373685" y="2660073"/>
            <a:ext cx="1316182" cy="129650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r>
              <a:rPr kumimoji="1" lang="zh-CN" altLang="en-US" sz="2800" b="1" dirty="0">
                <a:solidFill>
                  <a:schemeClr val="tx1"/>
                </a:solidFill>
                <a:latin typeface="+mj-ea"/>
                <a:ea typeface="+mj-ea"/>
              </a:rPr>
              <a:t>信息通知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303AC92-FE47-BF41-AD0B-08362C3AEC14}"/>
              </a:ext>
            </a:extLst>
          </p:cNvPr>
          <p:cNvSpPr/>
          <p:nvPr/>
        </p:nvSpPr>
        <p:spPr>
          <a:xfrm>
            <a:off x="9373685" y="4423064"/>
            <a:ext cx="1316182" cy="129650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r>
              <a:rPr kumimoji="1" lang="zh-CN" altLang="en-US" sz="2800" b="1" dirty="0">
                <a:solidFill>
                  <a:schemeClr val="tx1"/>
                </a:solidFill>
                <a:latin typeface="+mj-ea"/>
                <a:ea typeface="+mj-ea"/>
              </a:rPr>
              <a:t>历史订单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37650E-BB00-6840-B82A-A987F3952E56}"/>
              </a:ext>
            </a:extLst>
          </p:cNvPr>
          <p:cNvSpPr txBox="1"/>
          <p:nvPr/>
        </p:nvSpPr>
        <p:spPr>
          <a:xfrm>
            <a:off x="4892095" y="398152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物理系统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DBE6E6-EDFF-8E47-B8A6-D45B665007F8}"/>
              </a:ext>
            </a:extLst>
          </p:cNvPr>
          <p:cNvSpPr txBox="1"/>
          <p:nvPr/>
        </p:nvSpPr>
        <p:spPr>
          <a:xfrm>
            <a:off x="7363722" y="40133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信息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99CA775-1E18-9948-B88B-022ED47AD3CD}"/>
              </a:ext>
            </a:extLst>
          </p:cNvPr>
          <p:cNvSpPr txBox="1"/>
          <p:nvPr/>
        </p:nvSpPr>
        <p:spPr>
          <a:xfrm>
            <a:off x="9824027" y="4026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299420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2B5574D5-FD63-4EDD-907E-00D41EF61E59}"/>
              </a:ext>
            </a:extLst>
          </p:cNvPr>
          <p:cNvSpPr/>
          <p:nvPr/>
        </p:nvSpPr>
        <p:spPr>
          <a:xfrm>
            <a:off x="1881676" y="3738000"/>
            <a:ext cx="8428652" cy="22593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just"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8DA654-59B5-42BB-870E-6BF7ECE40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DE95-2F6D-44AD-9E70-CDEC33153EB0}" type="datetime1">
              <a:rPr lang="en-US" altLang="zh-CN" smtClean="0">
                <a:ea typeface="Microsoft YaHei" panose="020B0503020204020204" pitchFamily="34" charset="-122"/>
              </a:rPr>
              <a:t>4/19/24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EB2D5FD2-5981-4D5F-830C-19BD03E1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5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622951-80EA-FB49-A7EA-45486DCB283B}"/>
              </a:ext>
            </a:extLst>
          </p:cNvPr>
          <p:cNvSpPr txBox="1"/>
          <p:nvPr/>
        </p:nvSpPr>
        <p:spPr>
          <a:xfrm>
            <a:off x="415636" y="1094509"/>
            <a:ext cx="2124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首次迭代</a:t>
            </a:r>
            <a:r>
              <a:rPr kumimoji="1" lang="en-US" altLang="zh-CN" sz="2800" b="1" dirty="0"/>
              <a:t>APP</a:t>
            </a:r>
            <a:r>
              <a:rPr kumimoji="1" lang="zh-CN" altLang="en-US" sz="2800" b="1" dirty="0"/>
              <a:t>端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B7C719D-3EF5-844D-83CD-B749335FF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07" y="1484941"/>
            <a:ext cx="2707157" cy="471895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AF5F217-CC0C-2145-BF72-E8C86F3F3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950" y="1458258"/>
            <a:ext cx="3618219" cy="4718954"/>
          </a:xfrm>
          <a:prstGeom prst="rect">
            <a:avLst/>
          </a:prstGeom>
        </p:spPr>
      </p:pic>
      <p:sp>
        <p:nvSpPr>
          <p:cNvPr id="52" name="圆角矩形 51">
            <a:extLst>
              <a:ext uri="{FF2B5EF4-FFF2-40B4-BE49-F238E27FC236}">
                <a16:creationId xmlns:a16="http://schemas.microsoft.com/office/drawing/2014/main" id="{AE42BAD8-C142-4A42-8585-A9E2CABDE499}"/>
              </a:ext>
            </a:extLst>
          </p:cNvPr>
          <p:cNvSpPr/>
          <p:nvPr/>
        </p:nvSpPr>
        <p:spPr>
          <a:xfrm>
            <a:off x="515192" y="2244436"/>
            <a:ext cx="4405746" cy="365313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just"/>
            <a:r>
              <a:rPr kumimoji="1" lang="zh-CN" altLang="en-US" sz="2800" b="1" dirty="0">
                <a:solidFill>
                  <a:schemeClr val="tx1"/>
                </a:solidFill>
                <a:latin typeface="+mj-ea"/>
                <a:ea typeface="+mj-ea"/>
              </a:rPr>
              <a:t>本次迭代完成了：</a:t>
            </a:r>
            <a:endParaRPr kumimoji="1" lang="en-US" altLang="zh-CN" sz="2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514350" indent="-514350" algn="just">
              <a:buAutoNum type="arabicPeriod"/>
            </a:pPr>
            <a:r>
              <a:rPr kumimoji="1" lang="zh-CN" altLang="en-US" sz="2800" b="1" dirty="0">
                <a:latin typeface="+mj-ea"/>
                <a:ea typeface="+mj-ea"/>
              </a:rPr>
              <a:t>登录模块</a:t>
            </a:r>
            <a:endParaRPr kumimoji="1" lang="en-US" altLang="zh-CN" sz="2800" b="1" dirty="0">
              <a:latin typeface="+mj-ea"/>
              <a:ea typeface="+mj-ea"/>
            </a:endParaRPr>
          </a:p>
          <a:p>
            <a:pPr marL="514350" indent="-514350" algn="just">
              <a:buAutoNum type="arabicPeriod"/>
            </a:pPr>
            <a:r>
              <a:rPr kumimoji="1" lang="zh-CN" altLang="en-US" sz="2800" b="1" dirty="0">
                <a:latin typeface="+mj-ea"/>
                <a:ea typeface="+mj-ea"/>
              </a:rPr>
              <a:t>个人中心模块</a:t>
            </a:r>
            <a:endParaRPr kumimoji="1" lang="en-US" altLang="zh-CN" sz="2800" b="1" dirty="0">
              <a:latin typeface="+mj-ea"/>
              <a:ea typeface="+mj-ea"/>
            </a:endParaRPr>
          </a:p>
          <a:p>
            <a:pPr marL="514350" indent="-514350" algn="just">
              <a:buAutoNum type="arabicPeriod"/>
            </a:pPr>
            <a:r>
              <a:rPr kumimoji="1" lang="zh-CN" altLang="en-US" sz="2800" b="1" dirty="0">
                <a:latin typeface="+mj-ea"/>
                <a:ea typeface="+mj-ea"/>
              </a:rPr>
              <a:t>添加货源模块</a:t>
            </a:r>
            <a:endParaRPr kumimoji="1" lang="en-US" altLang="zh-CN" sz="2800" b="1" dirty="0">
              <a:latin typeface="+mj-ea"/>
              <a:ea typeface="+mj-ea"/>
            </a:endParaRPr>
          </a:p>
          <a:p>
            <a:pPr marL="514350" indent="-514350" algn="just">
              <a:buAutoNum type="arabicPeriod"/>
            </a:pPr>
            <a:r>
              <a:rPr kumimoji="1" lang="zh-CN" altLang="en-US" sz="2800" b="1" dirty="0">
                <a:latin typeface="+mj-ea"/>
                <a:ea typeface="+mj-ea"/>
              </a:rPr>
              <a:t>订单管理模块</a:t>
            </a:r>
            <a:endParaRPr kumimoji="1" lang="en-US" altLang="zh-CN" sz="2800" b="1" dirty="0">
              <a:latin typeface="+mj-ea"/>
              <a:ea typeface="+mj-ea"/>
            </a:endParaRPr>
          </a:p>
          <a:p>
            <a:pPr marL="514350" indent="-514350" algn="just">
              <a:buAutoNum type="arabicPeriod"/>
            </a:pPr>
            <a:r>
              <a:rPr kumimoji="1" lang="zh-CN" altLang="en-US" sz="2800" b="1" dirty="0">
                <a:latin typeface="+mj-ea"/>
                <a:ea typeface="+mj-ea"/>
              </a:rPr>
              <a:t>车间监控模块</a:t>
            </a:r>
            <a:endParaRPr kumimoji="1" lang="en-US" altLang="zh-CN" sz="2800" b="1" dirty="0">
              <a:latin typeface="+mj-ea"/>
              <a:ea typeface="+mj-ea"/>
            </a:endParaRPr>
          </a:p>
          <a:p>
            <a:pPr marL="514350" indent="-514350" algn="just">
              <a:buAutoNum type="arabicPeriod"/>
            </a:pPr>
            <a:r>
              <a:rPr kumimoji="1" lang="zh-CN" altLang="en-US" sz="2800" b="1" dirty="0">
                <a:latin typeface="+mj-ea"/>
                <a:ea typeface="+mj-ea"/>
              </a:rPr>
              <a:t>历史报告模块</a:t>
            </a:r>
            <a:endParaRPr kumimoji="1" lang="en-US" altLang="zh-CN" sz="2800" b="1" dirty="0">
              <a:latin typeface="+mj-ea"/>
              <a:ea typeface="+mj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2B851B-F97A-324A-92C9-C18696334D86}"/>
              </a:ext>
            </a:extLst>
          </p:cNvPr>
          <p:cNvSpPr txBox="1"/>
          <p:nvPr/>
        </p:nvSpPr>
        <p:spPr>
          <a:xfrm>
            <a:off x="4856095" y="920416"/>
            <a:ext cx="18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需要修改的页面</a:t>
            </a:r>
          </a:p>
        </p:txBody>
      </p:sp>
    </p:spTree>
    <p:extLst>
      <p:ext uri="{BB962C8B-B14F-4D97-AF65-F5344CB8AC3E}">
        <p14:creationId xmlns:p14="http://schemas.microsoft.com/office/powerpoint/2010/main" val="17913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D9118C4-9870-493A-8903-2443C49B2208}"/>
              </a:ext>
            </a:extLst>
          </p:cNvPr>
          <p:cNvSpPr/>
          <p:nvPr/>
        </p:nvSpPr>
        <p:spPr>
          <a:xfrm>
            <a:off x="1926802" y="1973337"/>
            <a:ext cx="8241982" cy="9216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1C3525-EC7F-469E-B05E-A78D57DB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6244-CA9C-4B50-86B8-9B1F7C162037}" type="datetime1">
              <a:rPr lang="en-US" altLang="zh-CN" smtClean="0">
                <a:ea typeface="Microsoft YaHei" panose="020B0503020204020204" pitchFamily="34" charset="-122"/>
              </a:rPr>
              <a:t>4/19/24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3EE853F-52CE-462F-A60A-8D6873A3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6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D780B4-F397-1040-988B-073B35D76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1" y="525417"/>
            <a:ext cx="3022600" cy="5930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F4C74A-BBB4-2A49-BA5E-E4E987C46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26137" y="-709163"/>
            <a:ext cx="4542334" cy="87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8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1D24434-BBAC-40B3-A129-CF878681B559}"/>
              </a:ext>
            </a:extLst>
          </p:cNvPr>
          <p:cNvSpPr/>
          <p:nvPr/>
        </p:nvSpPr>
        <p:spPr>
          <a:xfrm>
            <a:off x="883681" y="1070330"/>
            <a:ext cx="10325655" cy="534012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45F0885-CED6-3446-91C2-D7E31EAB90CE}"/>
              </a:ext>
            </a:extLst>
          </p:cNvPr>
          <p:cNvSpPr/>
          <p:nvPr/>
        </p:nvSpPr>
        <p:spPr>
          <a:xfrm>
            <a:off x="1305925" y="2077398"/>
            <a:ext cx="2614911" cy="386620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endParaRPr kumimoji="1" lang="zh-CN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7F501FE-64CF-4750-A0B2-13910F8B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CA740-53EC-4468-B945-7DCB5E48BFBA}" type="datetime1">
              <a:rPr lang="en-US" altLang="zh-CN" smtClean="0">
                <a:ea typeface="Microsoft YaHei" panose="020B0503020204020204" pitchFamily="34" charset="-122"/>
              </a:rPr>
              <a:t>4/19/24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F707C-9587-4B45-8C18-F6803585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7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8DC514-094A-483A-9D27-B7BD8ABC8F23}"/>
              </a:ext>
            </a:extLst>
          </p:cNvPr>
          <p:cNvSpPr/>
          <p:nvPr/>
        </p:nvSpPr>
        <p:spPr>
          <a:xfrm>
            <a:off x="1242404" y="1639481"/>
            <a:ext cx="4853596" cy="401083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just"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61290829-A1DC-4A7F-9D47-11B7830AB370}"/>
              </a:ext>
            </a:extLst>
          </p:cNvPr>
          <p:cNvSpPr/>
          <p:nvPr/>
        </p:nvSpPr>
        <p:spPr>
          <a:xfrm flipH="1">
            <a:off x="982663" y="1237498"/>
            <a:ext cx="3116284" cy="650265"/>
          </a:xfrm>
          <a:custGeom>
            <a:avLst/>
            <a:gdLst>
              <a:gd name="connsiteX0" fmla="*/ 0 w 1557406"/>
              <a:gd name="connsiteY0" fmla="*/ 0 h 424758"/>
              <a:gd name="connsiteX1" fmla="*/ 1557406 w 1557406"/>
              <a:gd name="connsiteY1" fmla="*/ 0 h 424758"/>
              <a:gd name="connsiteX2" fmla="*/ 1557406 w 1557406"/>
              <a:gd name="connsiteY2" fmla="*/ 424758 h 424758"/>
              <a:gd name="connsiteX3" fmla="*/ 0 w 1557406"/>
              <a:gd name="connsiteY3" fmla="*/ 424758 h 424758"/>
              <a:gd name="connsiteX4" fmla="*/ 0 w 1557406"/>
              <a:gd name="connsiteY4" fmla="*/ 0 h 424758"/>
              <a:gd name="connsiteX0" fmla="*/ 139959 w 1697365"/>
              <a:gd name="connsiteY0" fmla="*/ 0 h 424758"/>
              <a:gd name="connsiteX1" fmla="*/ 1697365 w 1697365"/>
              <a:gd name="connsiteY1" fmla="*/ 0 h 424758"/>
              <a:gd name="connsiteX2" fmla="*/ 1697365 w 1697365"/>
              <a:gd name="connsiteY2" fmla="*/ 424758 h 424758"/>
              <a:gd name="connsiteX3" fmla="*/ 139959 w 1697365"/>
              <a:gd name="connsiteY3" fmla="*/ 424758 h 424758"/>
              <a:gd name="connsiteX4" fmla="*/ 0 w 1697365"/>
              <a:gd name="connsiteY4" fmla="*/ 200768 h 424758"/>
              <a:gd name="connsiteX5" fmla="*/ 139959 w 1697365"/>
              <a:gd name="connsiteY5" fmla="*/ 0 h 424758"/>
              <a:gd name="connsiteX0" fmla="*/ 139959 w 1697365"/>
              <a:gd name="connsiteY0" fmla="*/ 0 h 424758"/>
              <a:gd name="connsiteX1" fmla="*/ 1697365 w 1697365"/>
              <a:gd name="connsiteY1" fmla="*/ 0 h 424758"/>
              <a:gd name="connsiteX2" fmla="*/ 1697365 w 1697365"/>
              <a:gd name="connsiteY2" fmla="*/ 424758 h 424758"/>
              <a:gd name="connsiteX3" fmla="*/ 139959 w 1697365"/>
              <a:gd name="connsiteY3" fmla="*/ 424758 h 424758"/>
              <a:gd name="connsiteX4" fmla="*/ 0 w 1697365"/>
              <a:gd name="connsiteY4" fmla="*/ 200768 h 424758"/>
              <a:gd name="connsiteX5" fmla="*/ 139959 w 1697365"/>
              <a:gd name="connsiteY5" fmla="*/ 0 h 424758"/>
              <a:gd name="connsiteX0" fmla="*/ 135196 w 1692602"/>
              <a:gd name="connsiteY0" fmla="*/ 0 h 424758"/>
              <a:gd name="connsiteX1" fmla="*/ 1692602 w 1692602"/>
              <a:gd name="connsiteY1" fmla="*/ 0 h 424758"/>
              <a:gd name="connsiteX2" fmla="*/ 1692602 w 1692602"/>
              <a:gd name="connsiteY2" fmla="*/ 424758 h 424758"/>
              <a:gd name="connsiteX3" fmla="*/ 135196 w 1692602"/>
              <a:gd name="connsiteY3" fmla="*/ 424758 h 424758"/>
              <a:gd name="connsiteX4" fmla="*/ 0 w 1692602"/>
              <a:gd name="connsiteY4" fmla="*/ 219818 h 424758"/>
              <a:gd name="connsiteX5" fmla="*/ 135196 w 1692602"/>
              <a:gd name="connsiteY5" fmla="*/ 0 h 424758"/>
              <a:gd name="connsiteX0" fmla="*/ 135196 w 1692602"/>
              <a:gd name="connsiteY0" fmla="*/ 0 h 424758"/>
              <a:gd name="connsiteX1" fmla="*/ 1692602 w 1692602"/>
              <a:gd name="connsiteY1" fmla="*/ 0 h 424758"/>
              <a:gd name="connsiteX2" fmla="*/ 1692602 w 1692602"/>
              <a:gd name="connsiteY2" fmla="*/ 424758 h 424758"/>
              <a:gd name="connsiteX3" fmla="*/ 135196 w 1692602"/>
              <a:gd name="connsiteY3" fmla="*/ 424758 h 424758"/>
              <a:gd name="connsiteX4" fmla="*/ 0 w 1692602"/>
              <a:gd name="connsiteY4" fmla="*/ 219818 h 424758"/>
              <a:gd name="connsiteX5" fmla="*/ 135196 w 1692602"/>
              <a:gd name="connsiteY5" fmla="*/ 0 h 424758"/>
              <a:gd name="connsiteX0" fmla="*/ 135196 w 1692602"/>
              <a:gd name="connsiteY0" fmla="*/ 0 h 424758"/>
              <a:gd name="connsiteX1" fmla="*/ 1692602 w 1692602"/>
              <a:gd name="connsiteY1" fmla="*/ 0 h 424758"/>
              <a:gd name="connsiteX2" fmla="*/ 1692602 w 1692602"/>
              <a:gd name="connsiteY2" fmla="*/ 424758 h 424758"/>
              <a:gd name="connsiteX3" fmla="*/ 135196 w 1692602"/>
              <a:gd name="connsiteY3" fmla="*/ 424758 h 424758"/>
              <a:gd name="connsiteX4" fmla="*/ 0 w 1692602"/>
              <a:gd name="connsiteY4" fmla="*/ 219818 h 424758"/>
              <a:gd name="connsiteX5" fmla="*/ 135196 w 1692602"/>
              <a:gd name="connsiteY5" fmla="*/ 0 h 42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602" h="424758">
                <a:moveTo>
                  <a:pt x="135196" y="0"/>
                </a:moveTo>
                <a:lnTo>
                  <a:pt x="1692602" y="0"/>
                </a:lnTo>
                <a:lnTo>
                  <a:pt x="1692602" y="424758"/>
                </a:lnTo>
                <a:lnTo>
                  <a:pt x="135196" y="424758"/>
                </a:lnTo>
                <a:cubicBezTo>
                  <a:pt x="84461" y="368415"/>
                  <a:pt x="43591" y="299973"/>
                  <a:pt x="0" y="219818"/>
                </a:cubicBezTo>
                <a:lnTo>
                  <a:pt x="135196" y="0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 fontScale="70000" lnSpcReduction="20000"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问题分析与解决方案</a:t>
            </a:r>
          </a:p>
        </p:txBody>
      </p:sp>
      <p:sp>
        <p:nvSpPr>
          <p:cNvPr id="2" name="终止符 1">
            <a:extLst>
              <a:ext uri="{FF2B5EF4-FFF2-40B4-BE49-F238E27FC236}">
                <a16:creationId xmlns:a16="http://schemas.microsoft.com/office/drawing/2014/main" id="{FFD86839-44AE-5643-910B-4F1CE255C6B4}"/>
              </a:ext>
            </a:extLst>
          </p:cNvPr>
          <p:cNvSpPr/>
          <p:nvPr/>
        </p:nvSpPr>
        <p:spPr>
          <a:xfrm>
            <a:off x="1474353" y="4178937"/>
            <a:ext cx="2309146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dist"/>
            <a:r>
              <a:rPr kumimoji="1" lang="zh-CN" altLang="en-US" sz="1400" dirty="0">
                <a:solidFill>
                  <a:schemeClr val="tx1"/>
                </a:solidFill>
                <a:latin typeface="+mj-ea"/>
                <a:ea typeface="+mj-ea"/>
              </a:rPr>
              <a:t>首页功能不明确</a:t>
            </a:r>
          </a:p>
        </p:txBody>
      </p:sp>
      <p:sp>
        <p:nvSpPr>
          <p:cNvPr id="9" name="终止符 8">
            <a:extLst>
              <a:ext uri="{FF2B5EF4-FFF2-40B4-BE49-F238E27FC236}">
                <a16:creationId xmlns:a16="http://schemas.microsoft.com/office/drawing/2014/main" id="{1C78A09A-7419-C54A-A0F8-3F0D3B8F3AB6}"/>
              </a:ext>
            </a:extLst>
          </p:cNvPr>
          <p:cNvSpPr/>
          <p:nvPr/>
        </p:nvSpPr>
        <p:spPr>
          <a:xfrm>
            <a:off x="1474353" y="2551864"/>
            <a:ext cx="2309146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latin typeface="+mj-ea"/>
                <a:ea typeface="+mj-ea"/>
              </a:rPr>
              <a:t>历史报告页面数据不合理</a:t>
            </a:r>
            <a:endParaRPr kumimoji="1"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终止符 10">
            <a:extLst>
              <a:ext uri="{FF2B5EF4-FFF2-40B4-BE49-F238E27FC236}">
                <a16:creationId xmlns:a16="http://schemas.microsoft.com/office/drawing/2014/main" id="{ADEA5B5D-F95A-6E4F-872A-988163D8C39E}"/>
              </a:ext>
            </a:extLst>
          </p:cNvPr>
          <p:cNvSpPr/>
          <p:nvPr/>
        </p:nvSpPr>
        <p:spPr>
          <a:xfrm>
            <a:off x="1474353" y="3393887"/>
            <a:ext cx="2309146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latin typeface="+mj-ea"/>
                <a:ea typeface="+mj-ea"/>
              </a:rPr>
              <a:t>连接硬件不方便</a:t>
            </a:r>
            <a:endParaRPr kumimoji="1"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终止符 11">
            <a:extLst>
              <a:ext uri="{FF2B5EF4-FFF2-40B4-BE49-F238E27FC236}">
                <a16:creationId xmlns:a16="http://schemas.microsoft.com/office/drawing/2014/main" id="{A768E503-AD56-6A43-82E2-985DA8FCB3C3}"/>
              </a:ext>
            </a:extLst>
          </p:cNvPr>
          <p:cNvSpPr/>
          <p:nvPr/>
        </p:nvSpPr>
        <p:spPr>
          <a:xfrm>
            <a:off x="1474353" y="4995808"/>
            <a:ext cx="2309146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latin typeface="+mj-ea"/>
                <a:ea typeface="+mj-ea"/>
              </a:rPr>
              <a:t>使用麻烦，体验感差</a:t>
            </a:r>
            <a:endParaRPr kumimoji="1"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0CE30F0-91F8-424E-8F6A-9A7F245E18FA}"/>
              </a:ext>
            </a:extLst>
          </p:cNvPr>
          <p:cNvSpPr/>
          <p:nvPr/>
        </p:nvSpPr>
        <p:spPr>
          <a:xfrm>
            <a:off x="4105828" y="2567368"/>
            <a:ext cx="3309932" cy="93633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 fontScale="85000" lnSpcReduction="20000"/>
          </a:bodyPr>
          <a:lstStyle/>
          <a:p>
            <a:pPr algn="dist"/>
            <a:r>
              <a:rPr kumimoji="1"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技术迭代</a:t>
            </a:r>
          </a:p>
        </p:txBody>
      </p:sp>
      <p:sp>
        <p:nvSpPr>
          <p:cNvPr id="14" name="可选流程 13">
            <a:extLst>
              <a:ext uri="{FF2B5EF4-FFF2-40B4-BE49-F238E27FC236}">
                <a16:creationId xmlns:a16="http://schemas.microsoft.com/office/drawing/2014/main" id="{D1C4F185-F1E1-474F-B189-3A6182D5B47B}"/>
              </a:ext>
            </a:extLst>
          </p:cNvPr>
          <p:cNvSpPr/>
          <p:nvPr/>
        </p:nvSpPr>
        <p:spPr>
          <a:xfrm>
            <a:off x="4140227" y="4092902"/>
            <a:ext cx="2728560" cy="805531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 fontScale="85000" lnSpcReduction="10000"/>
          </a:bodyPr>
          <a:lstStyle/>
          <a:p>
            <a:pPr algn="just"/>
            <a:r>
              <a:rPr kumimoji="1" lang="zh-CN" altLang="en-US" dirty="0">
                <a:latin typeface="+mj-ea"/>
                <a:ea typeface="+mj-ea"/>
              </a:rPr>
              <a:t>明确</a:t>
            </a:r>
            <a:r>
              <a:rPr kumimoji="1" lang="zh-CN" altLang="en-US" dirty="0">
                <a:solidFill>
                  <a:schemeClr val="accent1"/>
                </a:solidFill>
                <a:latin typeface="+mj-ea"/>
                <a:ea typeface="+mj-ea"/>
              </a:rPr>
              <a:t>使用者</a:t>
            </a:r>
            <a:r>
              <a:rPr kumimoji="1" lang="zh-CN" altLang="en-US" dirty="0">
                <a:solidFill>
                  <a:schemeClr val="tx1"/>
                </a:solidFill>
                <a:latin typeface="+mj-ea"/>
                <a:ea typeface="+mj-ea"/>
              </a:rPr>
              <a:t>是和</a:t>
            </a:r>
            <a:r>
              <a:rPr kumimoji="1" lang="zh-CN" altLang="en-US" dirty="0">
                <a:solidFill>
                  <a:schemeClr val="accent1"/>
                </a:solidFill>
                <a:latin typeface="+mj-ea"/>
                <a:ea typeface="+mj-ea"/>
              </a:rPr>
              <a:t>使用场景，</a:t>
            </a:r>
            <a:r>
              <a:rPr kumimoji="1" lang="zh-CN" altLang="en-US" dirty="0">
                <a:latin typeface="+mj-ea"/>
                <a:ea typeface="+mj-ea"/>
              </a:rPr>
              <a:t>站在使用者角度思考</a:t>
            </a:r>
            <a:endParaRPr kumimoji="1" lang="en-US" altLang="zh-CN" dirty="0"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10DE6E-D931-8244-A7B5-E4770C77FCA7}"/>
              </a:ext>
            </a:extLst>
          </p:cNvPr>
          <p:cNvSpPr txBox="1"/>
          <p:nvPr/>
        </p:nvSpPr>
        <p:spPr>
          <a:xfrm>
            <a:off x="4350327" y="-1704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BF9FA59A-5125-F948-8C0E-5272FE3670D2}"/>
              </a:ext>
            </a:extLst>
          </p:cNvPr>
          <p:cNvSpPr/>
          <p:nvPr/>
        </p:nvSpPr>
        <p:spPr>
          <a:xfrm>
            <a:off x="4130090" y="4808033"/>
            <a:ext cx="3285670" cy="918395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 fontScale="85000" lnSpcReduction="20000"/>
          </a:bodyPr>
          <a:lstStyle/>
          <a:p>
            <a:pPr algn="dist"/>
            <a:r>
              <a:rPr kumimoji="1"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功能迭代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E3B19BD-BAED-E74E-838A-FF389B498AFE}"/>
              </a:ext>
            </a:extLst>
          </p:cNvPr>
          <p:cNvSpPr/>
          <p:nvPr/>
        </p:nvSpPr>
        <p:spPr>
          <a:xfrm>
            <a:off x="7905266" y="3546763"/>
            <a:ext cx="2614911" cy="267270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endParaRPr kumimoji="1" lang="zh-CN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终止符 26">
            <a:extLst>
              <a:ext uri="{FF2B5EF4-FFF2-40B4-BE49-F238E27FC236}">
                <a16:creationId xmlns:a16="http://schemas.microsoft.com/office/drawing/2014/main" id="{EB481897-81E7-9D40-8079-E104CA281FAA}"/>
              </a:ext>
            </a:extLst>
          </p:cNvPr>
          <p:cNvSpPr/>
          <p:nvPr/>
        </p:nvSpPr>
        <p:spPr>
          <a:xfrm>
            <a:off x="8044093" y="5347829"/>
            <a:ext cx="2309146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solidFill>
                  <a:schemeClr val="tx1"/>
                </a:solidFill>
                <a:latin typeface="+mj-ea"/>
                <a:ea typeface="+mj-ea"/>
              </a:rPr>
              <a:t>重写首页，展示今日任务</a:t>
            </a:r>
          </a:p>
        </p:txBody>
      </p:sp>
      <p:sp>
        <p:nvSpPr>
          <p:cNvPr id="28" name="终止符 27">
            <a:extLst>
              <a:ext uri="{FF2B5EF4-FFF2-40B4-BE49-F238E27FC236}">
                <a16:creationId xmlns:a16="http://schemas.microsoft.com/office/drawing/2014/main" id="{277BCB2B-D4E2-054D-B4C7-E5C7D448E81C}"/>
              </a:ext>
            </a:extLst>
          </p:cNvPr>
          <p:cNvSpPr/>
          <p:nvPr/>
        </p:nvSpPr>
        <p:spPr>
          <a:xfrm>
            <a:off x="8044093" y="3796651"/>
            <a:ext cx="2309146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latin typeface="+mj-ea"/>
                <a:ea typeface="+mj-ea"/>
              </a:rPr>
              <a:t>新增历史报告中的数据</a:t>
            </a:r>
            <a:endParaRPr kumimoji="1"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终止符 28">
            <a:extLst>
              <a:ext uri="{FF2B5EF4-FFF2-40B4-BE49-F238E27FC236}">
                <a16:creationId xmlns:a16="http://schemas.microsoft.com/office/drawing/2014/main" id="{8898DA0E-26F1-0A42-A691-9631F2857C40}"/>
              </a:ext>
            </a:extLst>
          </p:cNvPr>
          <p:cNvSpPr/>
          <p:nvPr/>
        </p:nvSpPr>
        <p:spPr>
          <a:xfrm>
            <a:off x="9223799" y="4572240"/>
            <a:ext cx="1249162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solidFill>
                  <a:schemeClr val="tx1"/>
                </a:solidFill>
                <a:latin typeface="+mj-ea"/>
                <a:ea typeface="+mj-ea"/>
              </a:rPr>
              <a:t>消息通知</a:t>
            </a:r>
          </a:p>
        </p:txBody>
      </p:sp>
      <p:sp>
        <p:nvSpPr>
          <p:cNvPr id="30" name="终止符 29">
            <a:extLst>
              <a:ext uri="{FF2B5EF4-FFF2-40B4-BE49-F238E27FC236}">
                <a16:creationId xmlns:a16="http://schemas.microsoft.com/office/drawing/2014/main" id="{AF2AD1E7-A812-7B49-B8E7-323E2426062B}"/>
              </a:ext>
            </a:extLst>
          </p:cNvPr>
          <p:cNvSpPr/>
          <p:nvPr/>
        </p:nvSpPr>
        <p:spPr>
          <a:xfrm>
            <a:off x="7938002" y="4572240"/>
            <a:ext cx="1249162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solidFill>
                  <a:schemeClr val="tx1"/>
                </a:solidFill>
                <a:latin typeface="+mj-ea"/>
                <a:ea typeface="+mj-ea"/>
              </a:rPr>
              <a:t>设备管理</a:t>
            </a:r>
          </a:p>
        </p:txBody>
      </p:sp>
      <p:sp>
        <p:nvSpPr>
          <p:cNvPr id="31" name="可选流程 30">
            <a:extLst>
              <a:ext uri="{FF2B5EF4-FFF2-40B4-BE49-F238E27FC236}">
                <a16:creationId xmlns:a16="http://schemas.microsoft.com/office/drawing/2014/main" id="{2FBB4344-4315-424A-97E2-E04A004DE9AA}"/>
              </a:ext>
            </a:extLst>
          </p:cNvPr>
          <p:cNvSpPr/>
          <p:nvPr/>
        </p:nvSpPr>
        <p:spPr>
          <a:xfrm>
            <a:off x="4130090" y="1887763"/>
            <a:ext cx="2728560" cy="805531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just"/>
            <a:r>
              <a:rPr kumimoji="1" lang="zh-CN" altLang="en-US" dirty="0">
                <a:latin typeface="+mj-ea"/>
                <a:ea typeface="+mj-ea"/>
              </a:rPr>
              <a:t>算法升级，提高性能</a:t>
            </a:r>
            <a:endParaRPr kumimoji="1" lang="en-US" altLang="zh-CN" dirty="0">
              <a:latin typeface="+mj-ea"/>
              <a:ea typeface="+mj-ea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8A410B3C-C40F-3142-B56E-D99E04629E82}"/>
              </a:ext>
            </a:extLst>
          </p:cNvPr>
          <p:cNvSpPr/>
          <p:nvPr/>
        </p:nvSpPr>
        <p:spPr>
          <a:xfrm>
            <a:off x="7858050" y="1237498"/>
            <a:ext cx="2614911" cy="224766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rmAutofit/>
          </a:bodyPr>
          <a:lstStyle/>
          <a:p>
            <a:pPr algn="dist"/>
            <a:endParaRPr kumimoji="1" lang="zh-CN" altLang="en-US" sz="2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终止符 35">
            <a:extLst>
              <a:ext uri="{FF2B5EF4-FFF2-40B4-BE49-F238E27FC236}">
                <a16:creationId xmlns:a16="http://schemas.microsoft.com/office/drawing/2014/main" id="{78135588-1D08-D34D-99B0-86B12491BDDC}"/>
              </a:ext>
            </a:extLst>
          </p:cNvPr>
          <p:cNvSpPr/>
          <p:nvPr/>
        </p:nvSpPr>
        <p:spPr>
          <a:xfrm>
            <a:off x="8032591" y="1365629"/>
            <a:ext cx="2309146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latin typeface="+mj-ea"/>
                <a:ea typeface="+mj-ea"/>
              </a:rPr>
              <a:t>订单调度算法</a:t>
            </a:r>
            <a:endParaRPr kumimoji="1"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终止符 36">
            <a:extLst>
              <a:ext uri="{FF2B5EF4-FFF2-40B4-BE49-F238E27FC236}">
                <a16:creationId xmlns:a16="http://schemas.microsoft.com/office/drawing/2014/main" id="{FE749D55-934D-1E41-A8FB-3BF3311AFCC1}"/>
              </a:ext>
            </a:extLst>
          </p:cNvPr>
          <p:cNvSpPr/>
          <p:nvPr/>
        </p:nvSpPr>
        <p:spPr>
          <a:xfrm>
            <a:off x="8032591" y="2077398"/>
            <a:ext cx="2309146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latin typeface="+mj-ea"/>
                <a:ea typeface="+mj-ea"/>
              </a:rPr>
              <a:t>预测算法</a:t>
            </a:r>
            <a:endParaRPr kumimoji="1"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终止符 37">
            <a:extLst>
              <a:ext uri="{FF2B5EF4-FFF2-40B4-BE49-F238E27FC236}">
                <a16:creationId xmlns:a16="http://schemas.microsoft.com/office/drawing/2014/main" id="{158229E7-843E-4744-95B5-A1E47FE2A662}"/>
              </a:ext>
            </a:extLst>
          </p:cNvPr>
          <p:cNvSpPr/>
          <p:nvPr/>
        </p:nvSpPr>
        <p:spPr>
          <a:xfrm>
            <a:off x="8010932" y="2771174"/>
            <a:ext cx="2309146" cy="652387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 rtlCol="0" anchor="ctr">
            <a:noAutofit/>
          </a:bodyPr>
          <a:lstStyle/>
          <a:p>
            <a:pPr algn="just"/>
            <a:r>
              <a:rPr kumimoji="1" lang="zh-CN" altLang="en-US" sz="1400" dirty="0">
                <a:solidFill>
                  <a:schemeClr val="tx1"/>
                </a:solidFill>
                <a:latin typeface="+mj-ea"/>
                <a:ea typeface="+mj-ea"/>
              </a:rPr>
              <a:t>视觉检测算法</a:t>
            </a:r>
          </a:p>
        </p:txBody>
      </p:sp>
    </p:spTree>
    <p:extLst>
      <p:ext uri="{BB962C8B-B14F-4D97-AF65-F5344CB8AC3E}">
        <p14:creationId xmlns:p14="http://schemas.microsoft.com/office/powerpoint/2010/main" val="1873842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D9118C4-9870-493A-8903-2443C49B2208}"/>
              </a:ext>
            </a:extLst>
          </p:cNvPr>
          <p:cNvSpPr/>
          <p:nvPr/>
        </p:nvSpPr>
        <p:spPr>
          <a:xfrm>
            <a:off x="1926802" y="1973337"/>
            <a:ext cx="8241982" cy="9216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请看数据简报</a:t>
            </a:r>
            <a:endParaRPr lang="en-US" altLang="zh-CN" sz="2400" dirty="0">
              <a:latin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1C3525-EC7F-469E-B05E-A78D57DB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6244-CA9C-4B50-86B8-9B1F7C162037}" type="datetime1">
              <a:rPr lang="en-US" altLang="zh-CN" smtClean="0">
                <a:ea typeface="Microsoft YaHei" panose="020B0503020204020204" pitchFamily="34" charset="-122"/>
              </a:rPr>
              <a:t>4/19/24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3EE853F-52CE-462F-A60A-8D6873A3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8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836F9B-953F-4428-A970-82D6B5991168}"/>
              </a:ext>
            </a:extLst>
          </p:cNvPr>
          <p:cNvSpPr/>
          <p:nvPr/>
        </p:nvSpPr>
        <p:spPr>
          <a:xfrm>
            <a:off x="4715458" y="1239074"/>
            <a:ext cx="2857498" cy="63784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53CDF5C-4D1E-4F2F-A5D1-9D8041FB96C5}"/>
              </a:ext>
            </a:extLst>
          </p:cNvPr>
          <p:cNvSpPr/>
          <p:nvPr/>
        </p:nvSpPr>
        <p:spPr>
          <a:xfrm>
            <a:off x="4619044" y="1142660"/>
            <a:ext cx="2857498" cy="63784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成员分析</a:t>
            </a:r>
          </a:p>
        </p:txBody>
      </p:sp>
    </p:spTree>
    <p:extLst>
      <p:ext uri="{BB962C8B-B14F-4D97-AF65-F5344CB8AC3E}">
        <p14:creationId xmlns:p14="http://schemas.microsoft.com/office/powerpoint/2010/main" val="341687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3647F1-1A14-4A90-943E-788789B73966}"/>
              </a:ext>
            </a:extLst>
          </p:cNvPr>
          <p:cNvSpPr/>
          <p:nvPr/>
        </p:nvSpPr>
        <p:spPr>
          <a:xfrm>
            <a:off x="982663" y="1679656"/>
            <a:ext cx="245554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感悟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C30F6A8-C717-489F-ADC7-C2B4BF7755CF}"/>
              </a:ext>
            </a:extLst>
          </p:cNvPr>
          <p:cNvCxnSpPr>
            <a:cxnSpLocks/>
          </p:cNvCxnSpPr>
          <p:nvPr/>
        </p:nvCxnSpPr>
        <p:spPr>
          <a:xfrm>
            <a:off x="982664" y="2240578"/>
            <a:ext cx="3995737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B197CDF-77D6-4548-B340-6B1472E61077}"/>
              </a:ext>
            </a:extLst>
          </p:cNvPr>
          <p:cNvSpPr/>
          <p:nvPr/>
        </p:nvSpPr>
        <p:spPr>
          <a:xfrm>
            <a:off x="881063" y="2558516"/>
            <a:ext cx="10376550" cy="2981934"/>
          </a:xfrm>
          <a:prstGeom prst="rect">
            <a:avLst/>
          </a:prstGeom>
          <a:noFill/>
        </p:spPr>
        <p:txBody>
          <a:bodyPr wrap="square" rtlCol="0" anchor="t" anchorCtr="0"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郭秋缘：我学会和很难交流的人交流，很高兴认识前端调</a:t>
            </a:r>
            <a:r>
              <a:rPr lang="en-US" altLang="zh-CN" sz="2000" dirty="0">
                <a:latin typeface="+mn-ea"/>
              </a:rPr>
              <a:t>bug</a:t>
            </a:r>
            <a:r>
              <a:rPr lang="zh-CN" altLang="en-US" sz="2000" dirty="0">
                <a:latin typeface="+mn-ea"/>
              </a:rPr>
              <a:t>大师</a:t>
            </a:r>
            <a:r>
              <a:rPr lang="en-US" altLang="zh-CN" sz="2000" dirty="0">
                <a:latin typeface="+mn-ea"/>
              </a:rPr>
              <a:t>——</a:t>
            </a:r>
            <a:r>
              <a:rPr lang="zh-CN" altLang="en-US" sz="2000" dirty="0">
                <a:latin typeface="+mn-ea"/>
              </a:rPr>
              <a:t>刘锦程</a:t>
            </a:r>
            <a:endParaRPr lang="en-US" altLang="zh-CN" sz="2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王开森：学会了如何写需求文档，写原型图</a:t>
            </a:r>
            <a:endParaRPr lang="en-US" altLang="zh-CN" sz="2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胡杰：学会了如何使用协议结合软硬件，走上了工业</a:t>
            </a:r>
            <a:r>
              <a:rPr lang="en-US" altLang="zh-CN" sz="2000" dirty="0">
                <a:latin typeface="+mn-ea"/>
              </a:rPr>
              <a:t>5.0</a:t>
            </a:r>
            <a:r>
              <a:rPr lang="zh-CN" altLang="en-US" sz="2000" dirty="0">
                <a:latin typeface="+mn-ea"/>
              </a:rPr>
              <a:t>的到路</a:t>
            </a:r>
            <a:endParaRPr lang="en-US" altLang="zh-CN" sz="2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刘锦程：不是，哥们，学会全栈开发，认识前端造</a:t>
            </a:r>
            <a:r>
              <a:rPr lang="en-US" altLang="zh-CN" sz="2000" dirty="0">
                <a:latin typeface="+mn-ea"/>
              </a:rPr>
              <a:t>bug</a:t>
            </a:r>
            <a:r>
              <a:rPr lang="zh-CN" altLang="en-US" sz="2000" dirty="0">
                <a:latin typeface="+mn-ea"/>
              </a:rPr>
              <a:t>之神</a:t>
            </a:r>
            <a:r>
              <a:rPr lang="en-US" altLang="zh-CN" sz="2000" dirty="0">
                <a:latin typeface="+mn-ea"/>
              </a:rPr>
              <a:t>——</a:t>
            </a:r>
            <a:r>
              <a:rPr lang="zh-CN" altLang="en-US" sz="2000" dirty="0">
                <a:latin typeface="+mn-ea"/>
              </a:rPr>
              <a:t>郭秋缘</a:t>
            </a:r>
            <a:endParaRPr lang="en-US" altLang="zh-CN" sz="2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李家兴：在合作中成长，在碰撞中磨练。很高兴后端之神</a:t>
            </a:r>
            <a:r>
              <a:rPr lang="en-US" altLang="zh-CN" sz="2000" dirty="0">
                <a:latin typeface="+mn-ea"/>
              </a:rPr>
              <a:t>——</a:t>
            </a:r>
            <a:r>
              <a:rPr lang="zh-CN" altLang="en-US" sz="2000" dirty="0">
                <a:latin typeface="+mn-ea"/>
              </a:rPr>
              <a:t>李展</a:t>
            </a:r>
            <a:endParaRPr lang="en-US" altLang="zh-CN" sz="2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李展：学会了与后端之圣</a:t>
            </a:r>
            <a:r>
              <a:rPr lang="en-US" altLang="zh-CN" sz="2000" dirty="0">
                <a:latin typeface="+mn-ea"/>
              </a:rPr>
              <a:t>——</a:t>
            </a:r>
            <a:r>
              <a:rPr lang="zh-CN" altLang="en-US" sz="2000" dirty="0">
                <a:latin typeface="+mn-ea"/>
              </a:rPr>
              <a:t>李家兴，用</a:t>
            </a:r>
            <a:r>
              <a:rPr lang="en-US" altLang="zh-CN" sz="2000" dirty="0">
                <a:latin typeface="+mn-ea"/>
              </a:rPr>
              <a:t>git</a:t>
            </a:r>
            <a:r>
              <a:rPr lang="zh-CN" altLang="en-US" sz="2000" dirty="0">
                <a:latin typeface="+mn-ea"/>
              </a:rPr>
              <a:t>愉快的合作开发</a:t>
            </a:r>
            <a:endParaRPr lang="en-US" altLang="zh-CN" sz="2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雷艺湧：凡事从自己找问题，项目进度慢是不是自己任务没有安排好，项目气氛不好，是不是自己压力给大了，项目有人跟不上进度，是不是自己沟通不到位。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ABEF3E7-98D6-441D-843E-B61079F5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0FCC-B058-4F5D-BD0D-48FAC7ED9293}" type="datetime1">
              <a:rPr lang="en-US" altLang="zh-CN" smtClean="0">
                <a:ea typeface="Microsoft YaHei" panose="020B0503020204020204" pitchFamily="34" charset="-122"/>
              </a:rPr>
              <a:t>4/19/24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4FB1FA-5309-41F5-9DE6-0359EA40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9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7084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基础主题">
  <a:themeElements>
    <a:clrScheme name="SWU2">
      <a:dk1>
        <a:srgbClr val="262626"/>
      </a:dk1>
      <a:lt1>
        <a:srgbClr val="FFFFFF"/>
      </a:lt1>
      <a:dk2>
        <a:srgbClr val="000000"/>
      </a:dk2>
      <a:lt2>
        <a:srgbClr val="FFFFFF"/>
      </a:lt2>
      <a:accent1>
        <a:srgbClr val="1D2974"/>
      </a:accent1>
      <a:accent2>
        <a:srgbClr val="482AA6"/>
      </a:accent2>
      <a:accent3>
        <a:srgbClr val="2A83A6"/>
      </a:accent3>
      <a:accent4>
        <a:srgbClr val="64BDAC"/>
      </a:accent4>
      <a:accent5>
        <a:srgbClr val="D45454"/>
      </a:accent5>
      <a:accent6>
        <a:srgbClr val="6573C3"/>
      </a:accent6>
      <a:hlink>
        <a:srgbClr val="1D2974"/>
      </a:hlink>
      <a:folHlink>
        <a:srgbClr val="6573C3"/>
      </a:folHlink>
    </a:clrScheme>
    <a:fontScheme name="swu">
      <a:majorFont>
        <a:latin typeface="Segoe UI Black"/>
        <a:ea typeface="微软雅黑"/>
        <a:cs typeface=""/>
      </a:majorFont>
      <a:minorFont>
        <a:latin typeface="Segoe U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accent1"/>
          </a:solidFill>
        </a:ln>
        <a:effectLst>
          <a:outerShdw blurRad="546100" sx="102000" sy="102000" algn="ctr" rotWithShape="0">
            <a:srgbClr val="000000">
              <a:alpha val="10000"/>
            </a:srgbClr>
          </a:outerShdw>
        </a:effectLst>
      </a:spPr>
      <a:bodyPr wrap="square" lIns="180000" tIns="72000" rIns="180000" bIns="72000">
        <a:normAutofit/>
      </a:bodyPr>
      <a:lstStyle>
        <a:defPPr algn="dist">
          <a:defRPr sz="2800" b="1">
            <a:solidFill>
              <a:schemeClr val="tx1"/>
            </a:solidFill>
            <a:latin typeface="+mj-ea"/>
            <a:ea typeface="+mj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4795</TotalTime>
  <Words>714</Words>
  <Application>Microsoft Macintosh PowerPoint</Application>
  <PresentationFormat>宽屏</PresentationFormat>
  <Paragraphs>117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-apple-system</vt:lpstr>
      <vt:lpstr>等线</vt:lpstr>
      <vt:lpstr>Microsoft YaHei</vt:lpstr>
      <vt:lpstr>Microsoft YaHei</vt:lpstr>
      <vt:lpstr>微软雅黑 Light</vt:lpstr>
      <vt:lpstr>Söhne</vt:lpstr>
      <vt:lpstr>Arial</vt:lpstr>
      <vt:lpstr>Segoe UI</vt:lpstr>
      <vt:lpstr>Segoe UI Black</vt:lpstr>
      <vt:lpstr>基础主题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艺霖 王</dc:creator>
  <cp:lastModifiedBy>lyy swu</cp:lastModifiedBy>
  <cp:revision>209</cp:revision>
  <dcterms:created xsi:type="dcterms:W3CDTF">2019-01-24T22:06:58Z</dcterms:created>
  <dcterms:modified xsi:type="dcterms:W3CDTF">2024-04-19T03:43:09Z</dcterms:modified>
</cp:coreProperties>
</file>